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78" r:id="rId26"/>
    <p:sldId id="280" r:id="rId27"/>
    <p:sldId id="282" r:id="rId28"/>
    <p:sldId id="281" r:id="rId29"/>
    <p:sldId id="283" r:id="rId30"/>
    <p:sldId id="284" r:id="rId31"/>
    <p:sldId id="285" r:id="rId32"/>
    <p:sldId id="286"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embeddedFontLst>
    <p:embeddedFont>
      <p:font typeface="Arial Black" panose="020B0A04020102020204" pitchFamily="34" charset="0"/>
      <p:regular r:id="rId50"/>
      <p:bold r:id="rId51"/>
    </p:embeddedFont>
    <p:embeddedFont>
      <p:font typeface="Calibri" panose="020F0502020204030204" pitchFamily="34" charset="0"/>
      <p:regular r:id="rId52"/>
      <p:bold r:id="rId53"/>
      <p:italic r:id="rId54"/>
      <p:boldItalic r:id="rId55"/>
    </p:embeddedFont>
    <p:embeddedFont>
      <p:font typeface="Ubuntu" panose="020B0604020202020204" charset="0"/>
      <p:regular r:id="rId56"/>
      <p:bold r:id="rId57"/>
      <p:italic r:id="rId58"/>
      <p:boldItalic r:id="rId59"/>
    </p:embeddedFont>
    <p:embeddedFont>
      <p:font typeface="Helvetica Neue" panose="020B0604020202020204" charset="0"/>
      <p:regular r:id="rId60"/>
      <p:bold r:id="rId61"/>
      <p:italic r:id="rId62"/>
      <p:boldItalic r:id="rId63"/>
    </p:embeddedFont>
    <p:embeddedFont>
      <p:font typeface="Arimo"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
          <p15:clr>
            <a:srgbClr val="A4A3A4"/>
          </p15:clr>
        </p15:guide>
        <p15:guide id="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jMjlpIXpBXl5eiNK/8iA3kuYYK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06" autoAdjust="0"/>
  </p:normalViewPr>
  <p:slideViewPr>
    <p:cSldViewPr snapToGrid="0">
      <p:cViewPr varScale="1">
        <p:scale>
          <a:sx n="95" d="100"/>
          <a:sy n="95" d="100"/>
        </p:scale>
        <p:origin x="1158" y="90"/>
      </p:cViewPr>
      <p:guideLst>
        <p:guide orient="horz" pos="96"/>
        <p:guide/>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Kernel-based Virtual Machine</a:t>
            </a:r>
            <a:endParaRPr/>
          </a:p>
        </p:txBody>
      </p:sp>
      <p:sp>
        <p:nvSpPr>
          <p:cNvPr id="394" name="Google Shape;394;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System call</a:t>
            </a:r>
            <a:r>
              <a:rPr lang="en-US" dirty="0" smtClean="0"/>
              <a:t>:</a:t>
            </a:r>
            <a:r>
              <a:rPr lang="en-US" sz="1200" b="0" i="0" u="none" strike="noStrike" cap="none" dirty="0" smtClean="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it is an interface between a program running in user space and the operating system (OS). Application programs use system calls to request services and functionalities from the OS's kernel.</a:t>
            </a:r>
            <a:endParaRPr dirty="0"/>
          </a:p>
        </p:txBody>
      </p:sp>
      <p:sp>
        <p:nvSpPr>
          <p:cNvPr id="414" name="Google Shape;414;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73" name="Google Shape;573;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9" name="Google Shape;589;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81" name="Google Shape;581;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p:txBody>
      </p:sp>
      <p:sp>
        <p:nvSpPr>
          <p:cNvPr id="599" name="Google Shape;599;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0" name="Google Shape;680;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9" name="Google Shape;689;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01" name="Google Shape;701;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20" name="Google Shape;720;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8" name="Google Shape;738;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Docker Engine: Creates, ships and runs Docker containers deployable on a physical or virtual, host locally, in a datacenter or cloud service provider.</a:t>
            </a:r>
            <a:br>
              <a:rPr lang="en-US" dirty="0"/>
            </a:br>
            <a:r>
              <a:rPr lang="en-US" dirty="0"/>
              <a:t>Registry Service (Docker Hub or Docker Trusted Registry): Cloud or server-based </a:t>
            </a:r>
            <a:r>
              <a:rPr lang="en-US" dirty="0" smtClean="0"/>
              <a:t>storage </a:t>
            </a:r>
            <a:r>
              <a:rPr lang="en-US" dirty="0"/>
              <a:t>and distribution service for your </a:t>
            </a:r>
            <a:r>
              <a:rPr lang="en-US" dirty="0" smtClean="0"/>
              <a:t>images</a:t>
            </a:r>
          </a:p>
          <a:p>
            <a:pPr marL="0" lvl="0" indent="0" algn="l" rtl="0">
              <a:lnSpc>
                <a:spcPct val="100000"/>
              </a:lnSpc>
              <a:spcBef>
                <a:spcPts val="0"/>
              </a:spcBef>
              <a:spcAft>
                <a:spcPts val="0"/>
              </a:spcAft>
              <a:buSzPts val="1400"/>
              <a:buNone/>
            </a:pPr>
            <a:endParaRPr lang="en-US" dirty="0" smtClean="0"/>
          </a:p>
          <a:p>
            <a:r>
              <a:rPr lang="en-US" b="1" dirty="0" err="1" smtClean="0"/>
              <a:t>docker</a:t>
            </a:r>
            <a:r>
              <a:rPr lang="en-US" b="1" dirty="0" smtClean="0"/>
              <a:t> run</a:t>
            </a:r>
            <a:r>
              <a:rPr lang="en-US" dirty="0" smtClean="0"/>
              <a:t>: Starts a new Docker container based on a specified image.</a:t>
            </a:r>
            <a:r>
              <a:rPr lang="en-US" b="1" dirty="0" smtClean="0"/>
              <a:t>--name </a:t>
            </a:r>
            <a:r>
              <a:rPr lang="en-US" b="1" dirty="0" err="1" smtClean="0"/>
              <a:t>nginx</a:t>
            </a:r>
            <a:r>
              <a:rPr lang="en-US" b="1" dirty="0" smtClean="0"/>
              <a:t>-web-server</a:t>
            </a:r>
            <a:r>
              <a:rPr lang="en-US" dirty="0" smtClean="0"/>
              <a:t>: Assigns the container a name (</a:t>
            </a:r>
            <a:r>
              <a:rPr lang="en-US" dirty="0" err="1" smtClean="0"/>
              <a:t>nginx</a:t>
            </a:r>
            <a:r>
              <a:rPr lang="en-US" dirty="0" smtClean="0"/>
              <a:t>-web-server) for easier identification and management.</a:t>
            </a:r>
            <a:r>
              <a:rPr lang="en-US" b="1" dirty="0" smtClean="0"/>
              <a:t>-d</a:t>
            </a:r>
            <a:r>
              <a:rPr lang="en-US" dirty="0" smtClean="0"/>
              <a:t>: Runs the container in detached mode, meaning it runs in the background.</a:t>
            </a:r>
            <a:r>
              <a:rPr lang="en-US" b="1" dirty="0" smtClean="0"/>
              <a:t>-p 8000:80</a:t>
            </a:r>
            <a:r>
              <a:rPr lang="en-US" dirty="0" smtClean="0"/>
              <a:t>: Maps port </a:t>
            </a:r>
            <a:r>
              <a:rPr lang="en-US" b="1" dirty="0" smtClean="0"/>
              <a:t>8080</a:t>
            </a:r>
            <a:r>
              <a:rPr lang="en-US" dirty="0" smtClean="0"/>
              <a:t> on the host machine to port </a:t>
            </a:r>
            <a:r>
              <a:rPr lang="en-US" b="1" dirty="0" smtClean="0"/>
              <a:t>80</a:t>
            </a:r>
            <a:r>
              <a:rPr lang="en-US" dirty="0" smtClean="0"/>
              <a:t> inside the </a:t>
            </a:r>
            <a:r>
              <a:rPr lang="en-US" dirty="0" err="1" smtClean="0"/>
              <a:t>container.Port</a:t>
            </a:r>
            <a:r>
              <a:rPr lang="en-US" dirty="0" smtClean="0"/>
              <a:t> </a:t>
            </a:r>
            <a:r>
              <a:rPr lang="en-US" b="1" dirty="0" smtClean="0"/>
              <a:t>80</a:t>
            </a:r>
            <a:r>
              <a:rPr lang="en-US" dirty="0" smtClean="0"/>
              <a:t> is the default HTTP port used by Nginx.</a:t>
            </a:r>
          </a:p>
          <a:p>
            <a:r>
              <a:rPr lang="en-US" dirty="0" smtClean="0"/>
              <a:t>By doing this, you can access the web server on your host machine at http://localhost:8080.</a:t>
            </a:r>
          </a:p>
          <a:p>
            <a:r>
              <a:rPr lang="en-US" b="1" dirty="0" err="1" smtClean="0"/>
              <a:t>nginx</a:t>
            </a:r>
            <a:r>
              <a:rPr lang="en-US" dirty="0" smtClean="0"/>
              <a:t>: Specifies the Docker image to use, in this case, the official Nginx image from Docker Hub.</a:t>
            </a:r>
            <a:endParaRPr dirty="0"/>
          </a:p>
        </p:txBody>
      </p:sp>
      <p:sp>
        <p:nvSpPr>
          <p:cNvPr id="760" name="Google Shape;760;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92" name="Google Shape;792;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26" name="Google Shape;826;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7" name="Google Shape;837;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0" name="Google Shape;850;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https://hub.docker.com/r/5tuxnet/4912/tags</a:t>
            </a:r>
            <a:endParaRPr/>
          </a:p>
        </p:txBody>
      </p:sp>
      <p:sp>
        <p:nvSpPr>
          <p:cNvPr id="861" name="Google Shape;861;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1. Containers are often created to run a specific task or service and are then stopped or removed once that task is complete or the service is no longer </a:t>
            </a:r>
            <a:r>
              <a:rPr lang="en-US" dirty="0" err="1"/>
              <a:t>needed.If</a:t>
            </a:r>
            <a:r>
              <a:rPr lang="en-US" dirty="0"/>
              <a:t> a container is terminated or crashes, any data or changes made inside the container (except for persistent volumes or external storage) will be lost. </a:t>
            </a:r>
            <a:endParaRPr dirty="0"/>
          </a:p>
          <a:p>
            <a:pPr marL="0" lvl="0" indent="0" algn="l" rtl="0">
              <a:lnSpc>
                <a:spcPct val="100000"/>
              </a:lnSpc>
              <a:spcBef>
                <a:spcPts val="0"/>
              </a:spcBef>
              <a:spcAft>
                <a:spcPts val="0"/>
              </a:spcAft>
              <a:buSzPts val="1400"/>
              <a:buNone/>
            </a:pPr>
            <a:r>
              <a:rPr lang="en-US" dirty="0"/>
              <a:t>2. Containers are based on images that define their state at startup. They can be redeployed or replaced without any significant effort, as they are stateless by default. The container is not meant to be a place for permanent state or data modification.</a:t>
            </a:r>
            <a:endParaRPr dirty="0"/>
          </a:p>
          <a:p>
            <a:pPr marL="0" lvl="0" indent="0" algn="l" rtl="0">
              <a:lnSpc>
                <a:spcPct val="100000"/>
              </a:lnSpc>
              <a:spcBef>
                <a:spcPts val="0"/>
              </a:spcBef>
              <a:spcAft>
                <a:spcPts val="0"/>
              </a:spcAft>
              <a:buSzPts val="1400"/>
              <a:buNone/>
            </a:pPr>
            <a:r>
              <a:rPr lang="en-US" dirty="0"/>
              <a:t>3. Containers are usually designed to not store state within the container itself. Any important state, logs, or data should be stored outside the container (e.g., in volumes, databases, or external storage systems).</a:t>
            </a:r>
            <a:endParaRPr dirty="0"/>
          </a:p>
          <a:p>
            <a:pPr marL="0" lvl="0" indent="0" algn="l" rtl="0">
              <a:lnSpc>
                <a:spcPct val="100000"/>
              </a:lnSpc>
              <a:spcBef>
                <a:spcPts val="0"/>
              </a:spcBef>
              <a:spcAft>
                <a:spcPts val="0"/>
              </a:spcAft>
              <a:buSzPts val="1400"/>
              <a:buNone/>
            </a:pPr>
            <a:r>
              <a:rPr lang="en-US" dirty="0"/>
              <a:t>4. Instead of repairing a broken or malfunctioning container, it's typically replaced by a new one spun up from the original image. This aligns with principles of scalability and resilience.</a:t>
            </a:r>
            <a:endParaRPr dirty="0"/>
          </a:p>
          <a:p>
            <a:pPr marL="0" lvl="0" indent="0" algn="l" rtl="0">
              <a:lnSpc>
                <a:spcPct val="100000"/>
              </a:lnSpc>
              <a:spcBef>
                <a:spcPts val="0"/>
              </a:spcBef>
              <a:spcAft>
                <a:spcPts val="0"/>
              </a:spcAft>
              <a:buSzPts val="1400"/>
              <a:buNone/>
            </a:pPr>
            <a:r>
              <a:rPr lang="en-US" dirty="0"/>
              <a:t>5. This ephemeral nature is part of what makes containers highly scalable, portable, and easy to manage in environments like Kubernetes, where they can be orchestrated and redeployed seamlessly.</a:t>
            </a:r>
            <a:endParaRPr dirty="0"/>
          </a:p>
        </p:txBody>
      </p:sp>
      <p:sp>
        <p:nvSpPr>
          <p:cNvPr id="881" name="Google Shape;881;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7" name="Google Shape;927;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3" name="Google Shape;93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4" name="Google Shape;93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3" name="Google Shape;94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Provide some cheat sheets and references for these three subjects and ask students to install them on their PCs.</a:t>
            </a:r>
            <a:endParaRPr/>
          </a:p>
        </p:txBody>
      </p:sp>
      <p:sp>
        <p:nvSpPr>
          <p:cNvPr id="944" name="Google Shape;944;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 name="Google Shape;262;p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600">
                <a:latin typeface="Helvetica Neue"/>
                <a:ea typeface="Helvetica Neue"/>
                <a:cs typeface="Helvetica Neue"/>
                <a:sym typeface="Helvetica Neue"/>
              </a:rPr>
              <a:t>What is needed on the left</a:t>
            </a:r>
            <a:endParaRPr/>
          </a:p>
          <a:p>
            <a:pPr marL="0" lvl="0" indent="0" algn="l" rtl="0">
              <a:lnSpc>
                <a:spcPct val="100000"/>
              </a:lnSpc>
              <a:spcBef>
                <a:spcPts val="0"/>
              </a:spcBef>
              <a:spcAft>
                <a:spcPts val="0"/>
              </a:spcAft>
              <a:buSzPts val="1400"/>
              <a:buNone/>
            </a:pPr>
            <a:r>
              <a:rPr lang="en-US" sz="1600">
                <a:latin typeface="Helvetica Neue"/>
                <a:ea typeface="Helvetica Neue"/>
                <a:cs typeface="Helvetica Neue"/>
                <a:sym typeface="Helvetica Neue"/>
              </a:rPr>
              <a:t>How it is done on the right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6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7"/>
        <p:cNvGrpSpPr/>
        <p:nvPr/>
      </p:nvGrpSpPr>
      <p:grpSpPr>
        <a:xfrm>
          <a:off x="0" y="0"/>
          <a:ext cx="0" cy="0"/>
          <a:chOff x="0" y="0"/>
          <a:chExt cx="0" cy="0"/>
        </a:xfrm>
      </p:grpSpPr>
      <p:sp>
        <p:nvSpPr>
          <p:cNvPr id="78" name="Google Shape;78;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1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7" name="Google Shape;87;p1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9" name="Google Shape;89;p1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1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
        <p:cNvGrpSpPr/>
        <p:nvPr/>
      </p:nvGrpSpPr>
      <p:grpSpPr>
        <a:xfrm>
          <a:off x="0" y="0"/>
          <a:ext cx="0" cy="0"/>
          <a:chOff x="0" y="0"/>
          <a:chExt cx="0" cy="0"/>
        </a:xfrm>
      </p:grpSpPr>
      <p:sp>
        <p:nvSpPr>
          <p:cNvPr id="98" name="Google Shape;98;p1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0" name="Google Shape;100;p1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1" name="Google Shape;101;p1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4"/>
        <p:cNvGrpSpPr/>
        <p:nvPr/>
      </p:nvGrpSpPr>
      <p:grpSpPr>
        <a:xfrm>
          <a:off x="0" y="0"/>
          <a:ext cx="0" cy="0"/>
          <a:chOff x="0" y="0"/>
          <a:chExt cx="0" cy="0"/>
        </a:xfrm>
      </p:grpSpPr>
      <p:sp>
        <p:nvSpPr>
          <p:cNvPr id="105" name="Google Shape;105;p1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27"/>
          <p:cNvSpPr>
            <a:spLocks noGrp="1"/>
          </p:cNvSpPr>
          <p:nvPr>
            <p:ph type="pic" idx="2"/>
          </p:nvPr>
        </p:nvSpPr>
        <p:spPr>
          <a:xfrm>
            <a:off x="5183188" y="987425"/>
            <a:ext cx="6172200" cy="4873625"/>
          </a:xfrm>
          <a:prstGeom prst="rect">
            <a:avLst/>
          </a:prstGeom>
          <a:noFill/>
          <a:ln>
            <a:noFill/>
          </a:ln>
        </p:spPr>
      </p:sp>
      <p:sp>
        <p:nvSpPr>
          <p:cNvPr id="107" name="Google Shape;107;p1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8" name="Google Shape;108;p1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1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1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Shape 123"/>
        <p:cNvGrpSpPr/>
        <p:nvPr/>
      </p:nvGrpSpPr>
      <p:grpSpPr>
        <a:xfrm>
          <a:off x="0" y="0"/>
          <a:ext cx="0" cy="0"/>
          <a:chOff x="0" y="0"/>
          <a:chExt cx="0" cy="0"/>
        </a:xfrm>
      </p:grpSpPr>
      <p:sp>
        <p:nvSpPr>
          <p:cNvPr id="124" name="Google Shape;124;p130"/>
          <p:cNvSpPr/>
          <p:nvPr/>
        </p:nvSpPr>
        <p:spPr>
          <a:xfrm>
            <a:off x="-2" y="6270721"/>
            <a:ext cx="12191603" cy="586401"/>
          </a:xfrm>
          <a:prstGeom prst="rect">
            <a:avLst/>
          </a:prstGeom>
          <a:solidFill>
            <a:srgbClr val="2C001E"/>
          </a:solidFill>
          <a:ln>
            <a:noFill/>
          </a:ln>
        </p:spPr>
        <p:txBody>
          <a:bodyPr spcFirstLastPara="1" wrap="square" lIns="60925" tIns="60925" rIns="60925" bIns="60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25" name="Google Shape;125;p130" descr="Shape 202"/>
          <p:cNvPicPr preferRelativeResize="0"/>
          <p:nvPr/>
        </p:nvPicPr>
        <p:blipFill rotWithShape="1">
          <a:blip r:embed="rId2">
            <a:alphaModFix/>
          </a:blip>
          <a:srcRect/>
          <a:stretch/>
        </p:blipFill>
        <p:spPr>
          <a:xfrm>
            <a:off x="9687361" y="487201"/>
            <a:ext cx="2058719" cy="462241"/>
          </a:xfrm>
          <a:prstGeom prst="rect">
            <a:avLst/>
          </a:prstGeom>
          <a:noFill/>
          <a:ln>
            <a:noFill/>
          </a:ln>
        </p:spPr>
      </p:pic>
      <p:pic>
        <p:nvPicPr>
          <p:cNvPr id="126" name="Google Shape;126;p130" descr="Shape 203"/>
          <p:cNvPicPr preferRelativeResize="0"/>
          <p:nvPr/>
        </p:nvPicPr>
        <p:blipFill rotWithShape="1">
          <a:blip r:embed="rId3">
            <a:alphaModFix/>
          </a:blip>
          <a:srcRect/>
          <a:stretch/>
        </p:blipFill>
        <p:spPr>
          <a:xfrm>
            <a:off x="10194239" y="6480000"/>
            <a:ext cx="1333444" cy="173281"/>
          </a:xfrm>
          <a:prstGeom prst="rect">
            <a:avLst/>
          </a:prstGeom>
          <a:noFill/>
          <a:ln>
            <a:noFill/>
          </a:ln>
        </p:spPr>
      </p:pic>
      <p:sp>
        <p:nvSpPr>
          <p:cNvPr id="127" name="Google Shape;127;p130"/>
          <p:cNvSpPr txBox="1">
            <a:spLocks noGrp="1"/>
          </p:cNvSpPr>
          <p:nvPr>
            <p:ph type="title"/>
          </p:nvPr>
        </p:nvSpPr>
        <p:spPr>
          <a:xfrm>
            <a:off x="507839" y="274560"/>
            <a:ext cx="10972403" cy="1142801"/>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rgbClr val="000000"/>
              </a:buClr>
              <a:buSzPts val="18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28" name="Google Shape;128;p130"/>
          <p:cNvSpPr txBox="1">
            <a:spLocks noGrp="1"/>
          </p:cNvSpPr>
          <p:nvPr>
            <p:ph type="body" idx="1"/>
          </p:nvPr>
        </p:nvSpPr>
        <p:spPr>
          <a:xfrm>
            <a:off x="507840" y="1803359"/>
            <a:ext cx="10672001" cy="4967203"/>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Clr>
                <a:srgbClr val="000000"/>
              </a:buClr>
              <a:buSzPts val="1800"/>
              <a:buFont typeface="Arial"/>
              <a:buNone/>
              <a:defRPr>
                <a:solidFill>
                  <a:srgbClr val="000000"/>
                </a:solidFill>
              </a:defRPr>
            </a:lvl1pPr>
            <a:lvl2pPr marL="914400" lvl="1" indent="-228600" algn="l">
              <a:lnSpc>
                <a:spcPct val="100000"/>
              </a:lnSpc>
              <a:spcBef>
                <a:spcPts val="0"/>
              </a:spcBef>
              <a:spcAft>
                <a:spcPts val="0"/>
              </a:spcAft>
              <a:buClr>
                <a:srgbClr val="000000"/>
              </a:buClr>
              <a:buSzPts val="1800"/>
              <a:buFont typeface="Arial"/>
              <a:buNone/>
              <a:defRPr>
                <a:solidFill>
                  <a:srgbClr val="000000"/>
                </a:solidFill>
              </a:defRPr>
            </a:lvl2pPr>
            <a:lvl3pPr marL="1371600" lvl="2" indent="-228600" algn="l">
              <a:lnSpc>
                <a:spcPct val="100000"/>
              </a:lnSpc>
              <a:spcBef>
                <a:spcPts val="0"/>
              </a:spcBef>
              <a:spcAft>
                <a:spcPts val="0"/>
              </a:spcAft>
              <a:buClr>
                <a:srgbClr val="000000"/>
              </a:buClr>
              <a:buSzPts val="1800"/>
              <a:buFont typeface="Arial"/>
              <a:buNone/>
              <a:defRPr>
                <a:solidFill>
                  <a:srgbClr val="000000"/>
                </a:solidFill>
              </a:defRPr>
            </a:lvl3pPr>
            <a:lvl4pPr marL="1828800" lvl="3" indent="-228600" algn="l">
              <a:lnSpc>
                <a:spcPct val="100000"/>
              </a:lnSpc>
              <a:spcBef>
                <a:spcPts val="0"/>
              </a:spcBef>
              <a:spcAft>
                <a:spcPts val="0"/>
              </a:spcAft>
              <a:buClr>
                <a:srgbClr val="000000"/>
              </a:buClr>
              <a:buSzPts val="1800"/>
              <a:buFont typeface="Arial"/>
              <a:buNone/>
              <a:defRPr>
                <a:solidFill>
                  <a:srgbClr val="000000"/>
                </a:solidFill>
              </a:defRPr>
            </a:lvl4pPr>
            <a:lvl5pPr marL="2286000" lvl="4" indent="-228600" algn="l">
              <a:lnSpc>
                <a:spcPct val="100000"/>
              </a:lnSpc>
              <a:spcBef>
                <a:spcPts val="0"/>
              </a:spcBef>
              <a:spcAft>
                <a:spcPts val="0"/>
              </a:spcAft>
              <a:buClr>
                <a:srgbClr val="000000"/>
              </a:buClr>
              <a:buSzPts val="1800"/>
              <a:buFont typeface="Arial"/>
              <a:buNone/>
              <a:defRPr>
                <a:solidFill>
                  <a:srgbClr val="000000"/>
                </a:solidFill>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29" name="Google Shape;129;p130"/>
          <p:cNvSpPr txBox="1">
            <a:spLocks noGrp="1"/>
          </p:cNvSpPr>
          <p:nvPr>
            <p:ph type="sldNum" idx="12"/>
          </p:nvPr>
        </p:nvSpPr>
        <p:spPr>
          <a:xfrm>
            <a:off x="5892800" y="6161498"/>
            <a:ext cx="2844800" cy="38970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copy">
  <p:cSld name="BLANK copy">
    <p:spTree>
      <p:nvGrpSpPr>
        <p:cNvPr id="1" name="Shape 130"/>
        <p:cNvGrpSpPr/>
        <p:nvPr/>
      </p:nvGrpSpPr>
      <p:grpSpPr>
        <a:xfrm>
          <a:off x="0" y="0"/>
          <a:ext cx="0" cy="0"/>
          <a:chOff x="0" y="0"/>
          <a:chExt cx="0" cy="0"/>
        </a:xfrm>
      </p:grpSpPr>
      <p:sp>
        <p:nvSpPr>
          <p:cNvPr id="131" name="Google Shape;131;p131"/>
          <p:cNvSpPr/>
          <p:nvPr/>
        </p:nvSpPr>
        <p:spPr>
          <a:xfrm>
            <a:off x="-1" y="6270721"/>
            <a:ext cx="12191601" cy="586401"/>
          </a:xfrm>
          <a:prstGeom prst="rect">
            <a:avLst/>
          </a:prstGeom>
          <a:solidFill>
            <a:srgbClr val="2C001E"/>
          </a:solidFill>
          <a:ln>
            <a:noFill/>
          </a:ln>
        </p:spPr>
        <p:txBody>
          <a:bodyPr spcFirstLastPara="1" wrap="square" lIns="60925" tIns="60925" rIns="60925" bIns="609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p:txBody>
      </p:sp>
      <p:pic>
        <p:nvPicPr>
          <p:cNvPr id="132" name="Google Shape;132;p131" descr="Shape 202"/>
          <p:cNvPicPr preferRelativeResize="0"/>
          <p:nvPr/>
        </p:nvPicPr>
        <p:blipFill rotWithShape="1">
          <a:blip r:embed="rId2">
            <a:alphaModFix/>
          </a:blip>
          <a:srcRect/>
          <a:stretch/>
        </p:blipFill>
        <p:spPr>
          <a:xfrm>
            <a:off x="9687361" y="487200"/>
            <a:ext cx="2058719" cy="462241"/>
          </a:xfrm>
          <a:prstGeom prst="rect">
            <a:avLst/>
          </a:prstGeom>
          <a:noFill/>
          <a:ln>
            <a:noFill/>
          </a:ln>
        </p:spPr>
      </p:pic>
      <p:pic>
        <p:nvPicPr>
          <p:cNvPr id="133" name="Google Shape;133;p131" descr="Shape 203"/>
          <p:cNvPicPr preferRelativeResize="0"/>
          <p:nvPr/>
        </p:nvPicPr>
        <p:blipFill rotWithShape="1">
          <a:blip r:embed="rId3">
            <a:alphaModFix/>
          </a:blip>
          <a:srcRect/>
          <a:stretch/>
        </p:blipFill>
        <p:spPr>
          <a:xfrm>
            <a:off x="10194239" y="6480000"/>
            <a:ext cx="1333444" cy="173281"/>
          </a:xfrm>
          <a:prstGeom prst="rect">
            <a:avLst/>
          </a:prstGeom>
          <a:noFill/>
          <a:ln>
            <a:noFill/>
          </a:ln>
        </p:spPr>
      </p:pic>
      <p:sp>
        <p:nvSpPr>
          <p:cNvPr id="134" name="Google Shape;134;p131"/>
          <p:cNvSpPr txBox="1">
            <a:spLocks noGrp="1"/>
          </p:cNvSpPr>
          <p:nvPr>
            <p:ph type="sldNum" idx="12"/>
          </p:nvPr>
        </p:nvSpPr>
        <p:spPr>
          <a:xfrm>
            <a:off x="5892800" y="6171725"/>
            <a:ext cx="2844800" cy="369251"/>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9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9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9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9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9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9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9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9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9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333"/>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phics">
  <p:cSld name="Graphics">
    <p:spTree>
      <p:nvGrpSpPr>
        <p:cNvPr id="1" name="Shape 135"/>
        <p:cNvGrpSpPr/>
        <p:nvPr/>
      </p:nvGrpSpPr>
      <p:grpSpPr>
        <a:xfrm>
          <a:off x="0" y="0"/>
          <a:ext cx="0" cy="0"/>
          <a:chOff x="0" y="0"/>
          <a:chExt cx="0" cy="0"/>
        </a:xfrm>
      </p:grpSpPr>
      <p:sp>
        <p:nvSpPr>
          <p:cNvPr id="136" name="Google Shape;136;p132"/>
          <p:cNvSpPr txBox="1">
            <a:spLocks noGrp="1"/>
          </p:cNvSpPr>
          <p:nvPr>
            <p:ph type="title"/>
          </p:nvPr>
        </p:nvSpPr>
        <p:spPr>
          <a:xfrm>
            <a:off x="529166" y="361023"/>
            <a:ext cx="11133668" cy="689195"/>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77216F"/>
              </a:buClr>
              <a:buSzPts val="2400"/>
              <a:buFont typeface="Helvetica Neue"/>
              <a:buNone/>
              <a:defRPr sz="3200">
                <a:solidFill>
                  <a:srgbClr val="77216F"/>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37" name="Google Shape;137;p132"/>
          <p:cNvSpPr txBox="1">
            <a:spLocks noGrp="1"/>
          </p:cNvSpPr>
          <p:nvPr>
            <p:ph type="sldNum" idx="12"/>
          </p:nvPr>
        </p:nvSpPr>
        <p:spPr>
          <a:xfrm>
            <a:off x="8737600" y="6148321"/>
            <a:ext cx="2844800" cy="416059"/>
          </a:xfrm>
          <a:prstGeom prst="rect">
            <a:avLst/>
          </a:prstGeom>
          <a:noFill/>
          <a:ln>
            <a:noFill/>
          </a:ln>
        </p:spPr>
        <p:txBody>
          <a:bodyPr spcFirstLastPara="1" wrap="square" lIns="91400" tIns="91400" rIns="91400" bIns="91400" anchor="ctr" anchorCtr="0">
            <a:spAutoFit/>
          </a:bodyPr>
          <a:lstStyle>
            <a:lvl1pPr marL="0" marR="0" lvl="0"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1pPr>
            <a:lvl2pPr marL="0" marR="0" lvl="1"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2pPr>
            <a:lvl3pPr marL="0" marR="0" lvl="2"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3pPr>
            <a:lvl4pPr marL="0" marR="0" lvl="3"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4pPr>
            <a:lvl5pPr marL="0" marR="0" lvl="4"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5pPr>
            <a:lvl6pPr marL="0" marR="0" lvl="5"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6pPr>
            <a:lvl7pPr marL="0" marR="0" lvl="6"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7pPr>
            <a:lvl8pPr marL="0" marR="0" lvl="7"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8pPr>
            <a:lvl9pPr marL="0" marR="0" lvl="8"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sz="1333">
              <a:solidFill>
                <a:srgbClr val="58585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7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00A3"/>
              </a:buClr>
              <a:buSzPts val="6000"/>
              <a:buFont typeface="Calibri"/>
              <a:buNone/>
              <a:defRPr sz="60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7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38"/>
        <p:cNvGrpSpPr/>
        <p:nvPr/>
      </p:nvGrpSpPr>
      <p:grpSpPr>
        <a:xfrm>
          <a:off x="0" y="0"/>
          <a:ext cx="0" cy="0"/>
          <a:chOff x="0" y="0"/>
          <a:chExt cx="0" cy="0"/>
        </a:xfrm>
      </p:grpSpPr>
      <p:sp>
        <p:nvSpPr>
          <p:cNvPr id="139" name="Google Shape;139;p133"/>
          <p:cNvSpPr/>
          <p:nvPr/>
        </p:nvSpPr>
        <p:spPr>
          <a:xfrm>
            <a:off x="-2" y="6270721"/>
            <a:ext cx="12191603" cy="586401"/>
          </a:xfrm>
          <a:prstGeom prst="rect">
            <a:avLst/>
          </a:prstGeom>
          <a:solidFill>
            <a:srgbClr val="2C001E"/>
          </a:solidFill>
          <a:ln>
            <a:noFill/>
          </a:ln>
        </p:spPr>
        <p:txBody>
          <a:bodyPr spcFirstLastPara="1" wrap="square" lIns="60925" tIns="60925" rIns="60925" bIns="60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40" name="Google Shape;140;p133" descr="Shape 202"/>
          <p:cNvPicPr preferRelativeResize="0"/>
          <p:nvPr/>
        </p:nvPicPr>
        <p:blipFill rotWithShape="1">
          <a:blip r:embed="rId2">
            <a:alphaModFix/>
          </a:blip>
          <a:srcRect/>
          <a:stretch/>
        </p:blipFill>
        <p:spPr>
          <a:xfrm>
            <a:off x="9687361" y="487201"/>
            <a:ext cx="2058719" cy="462241"/>
          </a:xfrm>
          <a:prstGeom prst="rect">
            <a:avLst/>
          </a:prstGeom>
          <a:noFill/>
          <a:ln>
            <a:noFill/>
          </a:ln>
        </p:spPr>
      </p:pic>
      <p:pic>
        <p:nvPicPr>
          <p:cNvPr id="141" name="Google Shape;141;p133" descr="Shape 203"/>
          <p:cNvPicPr preferRelativeResize="0"/>
          <p:nvPr/>
        </p:nvPicPr>
        <p:blipFill rotWithShape="1">
          <a:blip r:embed="rId3">
            <a:alphaModFix/>
          </a:blip>
          <a:srcRect/>
          <a:stretch/>
        </p:blipFill>
        <p:spPr>
          <a:xfrm>
            <a:off x="10194239" y="6480000"/>
            <a:ext cx="1333444" cy="173281"/>
          </a:xfrm>
          <a:prstGeom prst="rect">
            <a:avLst/>
          </a:prstGeom>
          <a:noFill/>
          <a:ln>
            <a:noFill/>
          </a:ln>
        </p:spPr>
      </p:pic>
      <p:sp>
        <p:nvSpPr>
          <p:cNvPr id="142" name="Google Shape;142;p133"/>
          <p:cNvSpPr txBox="1">
            <a:spLocks noGrp="1"/>
          </p:cNvSpPr>
          <p:nvPr>
            <p:ph type="title"/>
          </p:nvPr>
        </p:nvSpPr>
        <p:spPr>
          <a:xfrm>
            <a:off x="507839" y="274560"/>
            <a:ext cx="10972403" cy="1142801"/>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rgbClr val="000000"/>
              </a:buClr>
              <a:buSzPts val="18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3" name="Google Shape;143;p133"/>
          <p:cNvSpPr txBox="1">
            <a:spLocks noGrp="1"/>
          </p:cNvSpPr>
          <p:nvPr>
            <p:ph type="body" idx="1"/>
          </p:nvPr>
        </p:nvSpPr>
        <p:spPr>
          <a:xfrm>
            <a:off x="507840" y="1803359"/>
            <a:ext cx="10672001" cy="496720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000000"/>
              </a:buClr>
              <a:buSzPts val="1800"/>
              <a:buFont typeface="Arial"/>
              <a:buNone/>
              <a:defRPr>
                <a:solidFill>
                  <a:srgbClr val="000000"/>
                </a:solidFill>
              </a:defRPr>
            </a:lvl1pPr>
            <a:lvl2pPr marL="914400" lvl="1" indent="-228600" algn="l">
              <a:lnSpc>
                <a:spcPct val="100000"/>
              </a:lnSpc>
              <a:spcBef>
                <a:spcPts val="0"/>
              </a:spcBef>
              <a:spcAft>
                <a:spcPts val="0"/>
              </a:spcAft>
              <a:buClr>
                <a:srgbClr val="000000"/>
              </a:buClr>
              <a:buSzPts val="1800"/>
              <a:buFont typeface="Arial"/>
              <a:buNone/>
              <a:defRPr>
                <a:solidFill>
                  <a:srgbClr val="000000"/>
                </a:solidFill>
              </a:defRPr>
            </a:lvl2pPr>
            <a:lvl3pPr marL="1371600" lvl="2" indent="-228600" algn="l">
              <a:lnSpc>
                <a:spcPct val="100000"/>
              </a:lnSpc>
              <a:spcBef>
                <a:spcPts val="0"/>
              </a:spcBef>
              <a:spcAft>
                <a:spcPts val="0"/>
              </a:spcAft>
              <a:buClr>
                <a:srgbClr val="000000"/>
              </a:buClr>
              <a:buSzPts val="1800"/>
              <a:buFont typeface="Arial"/>
              <a:buNone/>
              <a:defRPr>
                <a:solidFill>
                  <a:srgbClr val="000000"/>
                </a:solidFill>
              </a:defRPr>
            </a:lvl3pPr>
            <a:lvl4pPr marL="1828800" lvl="3" indent="-228600" algn="l">
              <a:lnSpc>
                <a:spcPct val="100000"/>
              </a:lnSpc>
              <a:spcBef>
                <a:spcPts val="0"/>
              </a:spcBef>
              <a:spcAft>
                <a:spcPts val="0"/>
              </a:spcAft>
              <a:buClr>
                <a:srgbClr val="000000"/>
              </a:buClr>
              <a:buSzPts val="1800"/>
              <a:buFont typeface="Arial"/>
              <a:buNone/>
              <a:defRPr>
                <a:solidFill>
                  <a:srgbClr val="000000"/>
                </a:solidFill>
              </a:defRPr>
            </a:lvl4pPr>
            <a:lvl5pPr marL="2286000" lvl="4" indent="-228600" algn="l">
              <a:lnSpc>
                <a:spcPct val="100000"/>
              </a:lnSpc>
              <a:spcBef>
                <a:spcPts val="0"/>
              </a:spcBef>
              <a:spcAft>
                <a:spcPts val="0"/>
              </a:spcAft>
              <a:buClr>
                <a:srgbClr val="000000"/>
              </a:buClr>
              <a:buSzPts val="1800"/>
              <a:buFont typeface="Arial"/>
              <a:buNone/>
              <a:defRPr>
                <a:solidFill>
                  <a:srgbClr val="000000"/>
                </a:solidFill>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44" name="Google Shape;144;p133"/>
          <p:cNvSpPr txBox="1">
            <a:spLocks noGrp="1"/>
          </p:cNvSpPr>
          <p:nvPr>
            <p:ph type="body" idx="2"/>
          </p:nvPr>
        </p:nvSpPr>
        <p:spPr>
          <a:xfrm>
            <a:off x="507840" y="1803360"/>
            <a:ext cx="10672000" cy="4967200"/>
          </a:xfrm>
          <a:prstGeom prst="rect">
            <a:avLst/>
          </a:prstGeom>
          <a:noFill/>
          <a:ln>
            <a:noFill/>
          </a:ln>
        </p:spPr>
        <p:txBody>
          <a:bodyPr spcFirstLastPara="1" wrap="square" lIns="0" tIns="0" rIns="0" bIns="0" anchor="t" anchorCtr="0">
            <a:normAutofit/>
          </a:bodyPr>
          <a:lstStyle>
            <a:lvl1pPr marL="457200" lvl="0" indent="-342900" algn="l">
              <a:lnSpc>
                <a:spcPct val="115000"/>
              </a:lnSpc>
              <a:spcBef>
                <a:spcPts val="0"/>
              </a:spcBef>
              <a:spcAft>
                <a:spcPts val="0"/>
              </a:spcAft>
              <a:buClr>
                <a:schemeClr val="dk1"/>
              </a:buClr>
              <a:buSzPts val="1800"/>
              <a:buChar char="●"/>
              <a:defRPr/>
            </a:lvl1pPr>
            <a:lvl2pPr marL="914400" lvl="1" indent="-342900" algn="l">
              <a:lnSpc>
                <a:spcPct val="115000"/>
              </a:lnSpc>
              <a:spcBef>
                <a:spcPts val="0"/>
              </a:spcBef>
              <a:spcAft>
                <a:spcPts val="0"/>
              </a:spcAft>
              <a:buClr>
                <a:schemeClr val="dk1"/>
              </a:buClr>
              <a:buSzPts val="1800"/>
              <a:buChar char="○"/>
              <a:defRPr/>
            </a:lvl2pPr>
            <a:lvl3pPr marL="1371600" lvl="2" indent="-342900" algn="l">
              <a:lnSpc>
                <a:spcPct val="115000"/>
              </a:lnSpc>
              <a:spcBef>
                <a:spcPts val="0"/>
              </a:spcBef>
              <a:spcAft>
                <a:spcPts val="0"/>
              </a:spcAft>
              <a:buClr>
                <a:schemeClr val="dk1"/>
              </a:buClr>
              <a:buSzPts val="1800"/>
              <a:buChar char="■"/>
              <a:defRPr/>
            </a:lvl3pPr>
            <a:lvl4pPr marL="1828800" lvl="3" indent="-342900" algn="l">
              <a:lnSpc>
                <a:spcPct val="115000"/>
              </a:lnSpc>
              <a:spcBef>
                <a:spcPts val="0"/>
              </a:spcBef>
              <a:spcAft>
                <a:spcPts val="0"/>
              </a:spcAft>
              <a:buClr>
                <a:schemeClr val="dk1"/>
              </a:buClr>
              <a:buSzPts val="1800"/>
              <a:buChar char="●"/>
              <a:defRPr/>
            </a:lvl4pPr>
            <a:lvl5pPr marL="2286000" lvl="4" indent="-342900" algn="l">
              <a:lnSpc>
                <a:spcPct val="115000"/>
              </a:lnSpc>
              <a:spcBef>
                <a:spcPts val="0"/>
              </a:spcBef>
              <a:spcAft>
                <a:spcPts val="0"/>
              </a:spcAft>
              <a:buClr>
                <a:schemeClr val="dk1"/>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45" name="Google Shape;145;p133"/>
          <p:cNvSpPr txBox="1">
            <a:spLocks noGrp="1"/>
          </p:cNvSpPr>
          <p:nvPr>
            <p:ph type="sldNum" idx="12"/>
          </p:nvPr>
        </p:nvSpPr>
        <p:spPr>
          <a:xfrm>
            <a:off x="5892800" y="6161498"/>
            <a:ext cx="2844800" cy="38970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_OBJECTS_OVER_TEXT" type="twoObjOverTx">
  <p:cSld name="TWO_OBJECTS_OVER_TEXT">
    <p:spTree>
      <p:nvGrpSpPr>
        <p:cNvPr id="1" name="Shape 146"/>
        <p:cNvGrpSpPr/>
        <p:nvPr/>
      </p:nvGrpSpPr>
      <p:grpSpPr>
        <a:xfrm>
          <a:off x="0" y="0"/>
          <a:ext cx="0" cy="0"/>
          <a:chOff x="0" y="0"/>
          <a:chExt cx="0" cy="0"/>
        </a:xfrm>
      </p:grpSpPr>
      <p:sp>
        <p:nvSpPr>
          <p:cNvPr id="147" name="Google Shape;147;p134"/>
          <p:cNvSpPr/>
          <p:nvPr/>
        </p:nvSpPr>
        <p:spPr>
          <a:xfrm>
            <a:off x="-2" y="6270721"/>
            <a:ext cx="12191603" cy="586401"/>
          </a:xfrm>
          <a:prstGeom prst="rect">
            <a:avLst/>
          </a:prstGeom>
          <a:solidFill>
            <a:srgbClr val="2C001E"/>
          </a:solidFill>
          <a:ln>
            <a:noFill/>
          </a:ln>
        </p:spPr>
        <p:txBody>
          <a:bodyPr spcFirstLastPara="1" wrap="square" lIns="60925" tIns="60925" rIns="60925" bIns="609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48" name="Google Shape;148;p134" descr="Shape 202"/>
          <p:cNvPicPr preferRelativeResize="0"/>
          <p:nvPr/>
        </p:nvPicPr>
        <p:blipFill rotWithShape="1">
          <a:blip r:embed="rId2">
            <a:alphaModFix/>
          </a:blip>
          <a:srcRect/>
          <a:stretch/>
        </p:blipFill>
        <p:spPr>
          <a:xfrm>
            <a:off x="9687361" y="487201"/>
            <a:ext cx="2058719" cy="462241"/>
          </a:xfrm>
          <a:prstGeom prst="rect">
            <a:avLst/>
          </a:prstGeom>
          <a:noFill/>
          <a:ln>
            <a:noFill/>
          </a:ln>
        </p:spPr>
      </p:pic>
      <p:pic>
        <p:nvPicPr>
          <p:cNvPr id="149" name="Google Shape;149;p134" descr="Shape 203"/>
          <p:cNvPicPr preferRelativeResize="0"/>
          <p:nvPr/>
        </p:nvPicPr>
        <p:blipFill rotWithShape="1">
          <a:blip r:embed="rId3">
            <a:alphaModFix/>
          </a:blip>
          <a:srcRect/>
          <a:stretch/>
        </p:blipFill>
        <p:spPr>
          <a:xfrm>
            <a:off x="10194239" y="6480000"/>
            <a:ext cx="1333444" cy="173281"/>
          </a:xfrm>
          <a:prstGeom prst="rect">
            <a:avLst/>
          </a:prstGeom>
          <a:noFill/>
          <a:ln>
            <a:noFill/>
          </a:ln>
        </p:spPr>
      </p:pic>
      <p:sp>
        <p:nvSpPr>
          <p:cNvPr id="150" name="Google Shape;150;p134"/>
          <p:cNvSpPr txBox="1">
            <a:spLocks noGrp="1"/>
          </p:cNvSpPr>
          <p:nvPr>
            <p:ph type="title"/>
          </p:nvPr>
        </p:nvSpPr>
        <p:spPr>
          <a:xfrm>
            <a:off x="507839" y="274560"/>
            <a:ext cx="10972403" cy="1142801"/>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rgbClr val="000000"/>
              </a:buClr>
              <a:buSzPts val="18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51" name="Google Shape;151;p134"/>
          <p:cNvSpPr txBox="1">
            <a:spLocks noGrp="1"/>
          </p:cNvSpPr>
          <p:nvPr>
            <p:ph type="body" idx="1"/>
          </p:nvPr>
        </p:nvSpPr>
        <p:spPr>
          <a:xfrm>
            <a:off x="507840" y="1803359"/>
            <a:ext cx="5207601" cy="236880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000000"/>
              </a:buClr>
              <a:buSzPts val="1800"/>
              <a:buFont typeface="Arial"/>
              <a:buNone/>
              <a:defRPr>
                <a:solidFill>
                  <a:srgbClr val="000000"/>
                </a:solidFill>
              </a:defRPr>
            </a:lvl1pPr>
            <a:lvl2pPr marL="914400" lvl="1" indent="-228600" algn="l">
              <a:lnSpc>
                <a:spcPct val="100000"/>
              </a:lnSpc>
              <a:spcBef>
                <a:spcPts val="0"/>
              </a:spcBef>
              <a:spcAft>
                <a:spcPts val="0"/>
              </a:spcAft>
              <a:buClr>
                <a:srgbClr val="000000"/>
              </a:buClr>
              <a:buSzPts val="1800"/>
              <a:buFont typeface="Arial"/>
              <a:buNone/>
              <a:defRPr>
                <a:solidFill>
                  <a:srgbClr val="000000"/>
                </a:solidFill>
              </a:defRPr>
            </a:lvl2pPr>
            <a:lvl3pPr marL="1371600" lvl="2" indent="-228600" algn="l">
              <a:lnSpc>
                <a:spcPct val="100000"/>
              </a:lnSpc>
              <a:spcBef>
                <a:spcPts val="0"/>
              </a:spcBef>
              <a:spcAft>
                <a:spcPts val="0"/>
              </a:spcAft>
              <a:buClr>
                <a:srgbClr val="000000"/>
              </a:buClr>
              <a:buSzPts val="1800"/>
              <a:buFont typeface="Arial"/>
              <a:buNone/>
              <a:defRPr>
                <a:solidFill>
                  <a:srgbClr val="000000"/>
                </a:solidFill>
              </a:defRPr>
            </a:lvl3pPr>
            <a:lvl4pPr marL="1828800" lvl="3" indent="-228600" algn="l">
              <a:lnSpc>
                <a:spcPct val="100000"/>
              </a:lnSpc>
              <a:spcBef>
                <a:spcPts val="0"/>
              </a:spcBef>
              <a:spcAft>
                <a:spcPts val="0"/>
              </a:spcAft>
              <a:buClr>
                <a:srgbClr val="000000"/>
              </a:buClr>
              <a:buSzPts val="1800"/>
              <a:buFont typeface="Arial"/>
              <a:buNone/>
              <a:defRPr>
                <a:solidFill>
                  <a:srgbClr val="000000"/>
                </a:solidFill>
              </a:defRPr>
            </a:lvl4pPr>
            <a:lvl5pPr marL="2286000" lvl="4" indent="-228600" algn="l">
              <a:lnSpc>
                <a:spcPct val="100000"/>
              </a:lnSpc>
              <a:spcBef>
                <a:spcPts val="0"/>
              </a:spcBef>
              <a:spcAft>
                <a:spcPts val="0"/>
              </a:spcAft>
              <a:buClr>
                <a:srgbClr val="000000"/>
              </a:buClr>
              <a:buSzPts val="1800"/>
              <a:buFont typeface="Arial"/>
              <a:buNone/>
              <a:defRPr>
                <a:solidFill>
                  <a:srgbClr val="000000"/>
                </a:solidFill>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52" name="Google Shape;152;p134"/>
          <p:cNvSpPr txBox="1">
            <a:spLocks noGrp="1"/>
          </p:cNvSpPr>
          <p:nvPr>
            <p:ph type="body" idx="2"/>
          </p:nvPr>
        </p:nvSpPr>
        <p:spPr>
          <a:xfrm>
            <a:off x="5976481" y="1803359"/>
            <a:ext cx="5207601" cy="2368803"/>
          </a:xfrm>
          <a:prstGeom prst="rect">
            <a:avLst/>
          </a:prstGeom>
          <a:noFill/>
          <a:ln>
            <a:noFill/>
          </a:ln>
        </p:spPr>
        <p:txBody>
          <a:bodyPr spcFirstLastPara="1" wrap="square" lIns="0" tIns="0" rIns="0" bIns="0" anchor="t" anchorCtr="0">
            <a:normAutofit/>
          </a:bodyPr>
          <a:lstStyle>
            <a:lvl1pPr marL="457200" lvl="0" indent="-342900" algn="l">
              <a:lnSpc>
                <a:spcPct val="115000"/>
              </a:lnSpc>
              <a:spcBef>
                <a:spcPts val="0"/>
              </a:spcBef>
              <a:spcAft>
                <a:spcPts val="0"/>
              </a:spcAft>
              <a:buClr>
                <a:schemeClr val="dk1"/>
              </a:buClr>
              <a:buSzPts val="1800"/>
              <a:buChar char="●"/>
              <a:defRPr/>
            </a:lvl1pPr>
            <a:lvl2pPr marL="914400" lvl="1" indent="-342900" algn="l">
              <a:lnSpc>
                <a:spcPct val="115000"/>
              </a:lnSpc>
              <a:spcBef>
                <a:spcPts val="0"/>
              </a:spcBef>
              <a:spcAft>
                <a:spcPts val="0"/>
              </a:spcAft>
              <a:buClr>
                <a:schemeClr val="dk1"/>
              </a:buClr>
              <a:buSzPts val="1800"/>
              <a:buChar char="○"/>
              <a:defRPr/>
            </a:lvl2pPr>
            <a:lvl3pPr marL="1371600" lvl="2" indent="-342900" algn="l">
              <a:lnSpc>
                <a:spcPct val="115000"/>
              </a:lnSpc>
              <a:spcBef>
                <a:spcPts val="0"/>
              </a:spcBef>
              <a:spcAft>
                <a:spcPts val="0"/>
              </a:spcAft>
              <a:buClr>
                <a:schemeClr val="dk1"/>
              </a:buClr>
              <a:buSzPts val="1800"/>
              <a:buChar char="■"/>
              <a:defRPr/>
            </a:lvl3pPr>
            <a:lvl4pPr marL="1828800" lvl="3" indent="-342900" algn="l">
              <a:lnSpc>
                <a:spcPct val="115000"/>
              </a:lnSpc>
              <a:spcBef>
                <a:spcPts val="0"/>
              </a:spcBef>
              <a:spcAft>
                <a:spcPts val="0"/>
              </a:spcAft>
              <a:buClr>
                <a:schemeClr val="dk1"/>
              </a:buClr>
              <a:buSzPts val="1800"/>
              <a:buChar char="●"/>
              <a:defRPr/>
            </a:lvl4pPr>
            <a:lvl5pPr marL="2286000" lvl="4" indent="-342900" algn="l">
              <a:lnSpc>
                <a:spcPct val="115000"/>
              </a:lnSpc>
              <a:spcBef>
                <a:spcPts val="0"/>
              </a:spcBef>
              <a:spcAft>
                <a:spcPts val="0"/>
              </a:spcAft>
              <a:buClr>
                <a:schemeClr val="dk1"/>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53" name="Google Shape;153;p134"/>
          <p:cNvSpPr txBox="1">
            <a:spLocks noGrp="1"/>
          </p:cNvSpPr>
          <p:nvPr>
            <p:ph type="body" idx="3"/>
          </p:nvPr>
        </p:nvSpPr>
        <p:spPr>
          <a:xfrm>
            <a:off x="507840" y="4397759"/>
            <a:ext cx="10672000" cy="2368803"/>
          </a:xfrm>
          <a:prstGeom prst="rect">
            <a:avLst/>
          </a:prstGeom>
          <a:noFill/>
          <a:ln>
            <a:noFill/>
          </a:ln>
        </p:spPr>
        <p:txBody>
          <a:bodyPr spcFirstLastPara="1" wrap="square" lIns="0" tIns="0" rIns="0" bIns="0" anchor="t" anchorCtr="0">
            <a:normAutofit/>
          </a:bodyPr>
          <a:lstStyle>
            <a:lvl1pPr marL="457200" lvl="0" indent="-342900" algn="l">
              <a:lnSpc>
                <a:spcPct val="115000"/>
              </a:lnSpc>
              <a:spcBef>
                <a:spcPts val="0"/>
              </a:spcBef>
              <a:spcAft>
                <a:spcPts val="0"/>
              </a:spcAft>
              <a:buClr>
                <a:schemeClr val="dk1"/>
              </a:buClr>
              <a:buSzPts val="1800"/>
              <a:buChar char="●"/>
              <a:defRPr/>
            </a:lvl1pPr>
            <a:lvl2pPr marL="914400" lvl="1" indent="-342900" algn="l">
              <a:lnSpc>
                <a:spcPct val="115000"/>
              </a:lnSpc>
              <a:spcBef>
                <a:spcPts val="0"/>
              </a:spcBef>
              <a:spcAft>
                <a:spcPts val="0"/>
              </a:spcAft>
              <a:buClr>
                <a:schemeClr val="dk1"/>
              </a:buClr>
              <a:buSzPts val="1800"/>
              <a:buChar char="○"/>
              <a:defRPr/>
            </a:lvl2pPr>
            <a:lvl3pPr marL="1371600" lvl="2" indent="-342900" algn="l">
              <a:lnSpc>
                <a:spcPct val="115000"/>
              </a:lnSpc>
              <a:spcBef>
                <a:spcPts val="0"/>
              </a:spcBef>
              <a:spcAft>
                <a:spcPts val="0"/>
              </a:spcAft>
              <a:buClr>
                <a:schemeClr val="dk1"/>
              </a:buClr>
              <a:buSzPts val="1800"/>
              <a:buChar char="■"/>
              <a:defRPr/>
            </a:lvl3pPr>
            <a:lvl4pPr marL="1828800" lvl="3" indent="-342900" algn="l">
              <a:lnSpc>
                <a:spcPct val="115000"/>
              </a:lnSpc>
              <a:spcBef>
                <a:spcPts val="0"/>
              </a:spcBef>
              <a:spcAft>
                <a:spcPts val="0"/>
              </a:spcAft>
              <a:buClr>
                <a:schemeClr val="dk1"/>
              </a:buClr>
              <a:buSzPts val="1800"/>
              <a:buChar char="●"/>
              <a:defRPr/>
            </a:lvl4pPr>
            <a:lvl5pPr marL="2286000" lvl="4" indent="-342900" algn="l">
              <a:lnSpc>
                <a:spcPct val="115000"/>
              </a:lnSpc>
              <a:spcBef>
                <a:spcPts val="0"/>
              </a:spcBef>
              <a:spcAft>
                <a:spcPts val="0"/>
              </a:spcAft>
              <a:buClr>
                <a:schemeClr val="dk1"/>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54" name="Google Shape;154;p134"/>
          <p:cNvSpPr txBox="1">
            <a:spLocks noGrp="1"/>
          </p:cNvSpPr>
          <p:nvPr>
            <p:ph type="sldNum" idx="12"/>
          </p:nvPr>
        </p:nvSpPr>
        <p:spPr>
          <a:xfrm>
            <a:off x="5892800" y="6161498"/>
            <a:ext cx="2844800" cy="38970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cSld name="Main">
    <p:spTree>
      <p:nvGrpSpPr>
        <p:cNvPr id="1" name="Shape 155"/>
        <p:cNvGrpSpPr/>
        <p:nvPr/>
      </p:nvGrpSpPr>
      <p:grpSpPr>
        <a:xfrm>
          <a:off x="0" y="0"/>
          <a:ext cx="0" cy="0"/>
          <a:chOff x="0" y="0"/>
          <a:chExt cx="0" cy="0"/>
        </a:xfrm>
      </p:grpSpPr>
      <p:sp>
        <p:nvSpPr>
          <p:cNvPr id="156" name="Google Shape;156;p135"/>
          <p:cNvSpPr txBox="1">
            <a:spLocks noGrp="1"/>
          </p:cNvSpPr>
          <p:nvPr>
            <p:ph type="title"/>
          </p:nvPr>
        </p:nvSpPr>
        <p:spPr>
          <a:xfrm>
            <a:off x="529166" y="361023"/>
            <a:ext cx="11133668" cy="68919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rgbClr val="77216F"/>
              </a:buClr>
              <a:buSzPts val="2400"/>
              <a:buFont typeface="Helvetica Neue"/>
              <a:buNone/>
              <a:defRPr sz="3200">
                <a:solidFill>
                  <a:srgbClr val="77216F"/>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57" name="Google Shape;157;p135"/>
          <p:cNvSpPr txBox="1">
            <a:spLocks noGrp="1"/>
          </p:cNvSpPr>
          <p:nvPr>
            <p:ph type="body" idx="1"/>
          </p:nvPr>
        </p:nvSpPr>
        <p:spPr>
          <a:xfrm>
            <a:off x="531878" y="1341847"/>
            <a:ext cx="11128244" cy="4417888"/>
          </a:xfrm>
          <a:prstGeom prst="rect">
            <a:avLst/>
          </a:prstGeom>
          <a:noFill/>
          <a:ln>
            <a:noFill/>
          </a:ln>
        </p:spPr>
        <p:txBody>
          <a:bodyPr spcFirstLastPara="1" wrap="square" lIns="0" tIns="0" rIns="0" bIns="0" anchor="ctr" anchorCtr="0">
            <a:normAutofit/>
          </a:bodyPr>
          <a:lstStyle>
            <a:lvl1pPr marL="457200" lvl="0"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1pPr>
            <a:lvl2pPr marL="914400" lvl="1"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2pPr>
            <a:lvl3pPr marL="1371600" lvl="2"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3pPr>
            <a:lvl4pPr marL="1828800" lvl="3"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4pPr>
            <a:lvl5pPr marL="2286000" lvl="4"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grpSp>
        <p:nvGrpSpPr>
          <p:cNvPr id="158" name="Google Shape;158;p135"/>
          <p:cNvGrpSpPr/>
          <p:nvPr/>
        </p:nvGrpSpPr>
        <p:grpSpPr>
          <a:xfrm>
            <a:off x="-2" y="6271600"/>
            <a:ext cx="12191603" cy="586403"/>
            <a:chOff x="0" y="0"/>
            <a:chExt cx="9143701" cy="439800"/>
          </a:xfrm>
        </p:grpSpPr>
        <p:sp>
          <p:nvSpPr>
            <p:cNvPr id="159" name="Google Shape;159;p135"/>
            <p:cNvSpPr/>
            <p:nvPr/>
          </p:nvSpPr>
          <p:spPr>
            <a:xfrm>
              <a:off x="0" y="0"/>
              <a:ext cx="9143701" cy="439800"/>
            </a:xfrm>
            <a:prstGeom prst="rect">
              <a:avLst/>
            </a:prstGeom>
            <a:solidFill>
              <a:srgbClr val="2C001E"/>
            </a:solidFill>
            <a:ln>
              <a:noFill/>
            </a:ln>
          </p:spPr>
          <p:txBody>
            <a:bodyPr spcFirstLastPara="1" wrap="square" lIns="45700" tIns="45700" rIns="45700" bIns="45700" anchor="ctr" anchorCtr="0">
              <a:noAutofit/>
            </a:bodyPr>
            <a:lstStyle/>
            <a:p>
              <a:pPr marL="0" marR="0" lvl="0" indent="0" algn="l" rtl="0">
                <a:lnSpc>
                  <a:spcPct val="94000"/>
                </a:lnSpc>
                <a:spcBef>
                  <a:spcPts val="0"/>
                </a:spcBef>
                <a:spcAft>
                  <a:spcPts val="0"/>
                </a:spcAft>
                <a:buClr>
                  <a:srgbClr val="111111"/>
                </a:buClr>
                <a:buSzPts val="1200"/>
                <a:buFont typeface="Helvetica Neue"/>
                <a:buNone/>
              </a:pPr>
              <a:endParaRPr sz="1600" b="0" i="0" u="none" strike="noStrike" cap="none">
                <a:solidFill>
                  <a:srgbClr val="111111"/>
                </a:solidFill>
                <a:latin typeface="Helvetica Neue"/>
                <a:ea typeface="Helvetica Neue"/>
                <a:cs typeface="Helvetica Neue"/>
                <a:sym typeface="Helvetica Neue"/>
              </a:endParaRPr>
            </a:p>
          </p:txBody>
        </p:sp>
        <p:pic>
          <p:nvPicPr>
            <p:cNvPr id="160" name="Google Shape;160;p135" descr="Image"/>
            <p:cNvPicPr preferRelativeResize="0"/>
            <p:nvPr/>
          </p:nvPicPr>
          <p:blipFill rotWithShape="1">
            <a:blip r:embed="rId2">
              <a:alphaModFix/>
            </a:blip>
            <a:srcRect/>
            <a:stretch/>
          </p:blipFill>
          <p:spPr>
            <a:xfrm>
              <a:off x="7732971" y="154357"/>
              <a:ext cx="1003301" cy="131086"/>
            </a:xfrm>
            <a:prstGeom prst="rect">
              <a:avLst/>
            </a:prstGeom>
            <a:noFill/>
            <a:ln>
              <a:noFill/>
            </a:ln>
          </p:spPr>
        </p:pic>
      </p:grpSp>
      <p:sp>
        <p:nvSpPr>
          <p:cNvPr id="161" name="Google Shape;161;p135"/>
          <p:cNvSpPr txBox="1">
            <a:spLocks noGrp="1"/>
          </p:cNvSpPr>
          <p:nvPr>
            <p:ph type="sldNum" idx="12"/>
          </p:nvPr>
        </p:nvSpPr>
        <p:spPr>
          <a:xfrm>
            <a:off x="8737600" y="6148321"/>
            <a:ext cx="2844800" cy="416059"/>
          </a:xfrm>
          <a:prstGeom prst="rect">
            <a:avLst/>
          </a:prstGeom>
          <a:noFill/>
          <a:ln>
            <a:noFill/>
          </a:ln>
        </p:spPr>
        <p:txBody>
          <a:bodyPr spcFirstLastPara="1" wrap="square" lIns="91400" tIns="91400" rIns="91400" bIns="91400" anchor="ctr" anchorCtr="0">
            <a:spAutoFit/>
          </a:bodyPr>
          <a:lstStyle>
            <a:lvl1pPr marL="0" marR="0" lvl="0"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1pPr>
            <a:lvl2pPr marL="0" marR="0" lvl="1"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2pPr>
            <a:lvl3pPr marL="0" marR="0" lvl="2"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3pPr>
            <a:lvl4pPr marL="0" marR="0" lvl="3"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4pPr>
            <a:lvl5pPr marL="0" marR="0" lvl="4"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5pPr>
            <a:lvl6pPr marL="0" marR="0" lvl="5"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6pPr>
            <a:lvl7pPr marL="0" marR="0" lvl="6"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7pPr>
            <a:lvl8pPr marL="0" marR="0" lvl="7"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8pPr>
            <a:lvl9pPr marL="0" marR="0" lvl="8"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sz="1333">
              <a:solidFill>
                <a:srgbClr val="585858"/>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Title">
  <p:cSld name="Main Title">
    <p:spTree>
      <p:nvGrpSpPr>
        <p:cNvPr id="1" name="Shape 162"/>
        <p:cNvGrpSpPr/>
        <p:nvPr/>
      </p:nvGrpSpPr>
      <p:grpSpPr>
        <a:xfrm>
          <a:off x="0" y="0"/>
          <a:ext cx="0" cy="0"/>
          <a:chOff x="0" y="0"/>
          <a:chExt cx="0" cy="0"/>
        </a:xfrm>
      </p:grpSpPr>
      <p:sp>
        <p:nvSpPr>
          <p:cNvPr id="163" name="Google Shape;163;p136"/>
          <p:cNvSpPr txBox="1">
            <a:spLocks noGrp="1"/>
          </p:cNvSpPr>
          <p:nvPr>
            <p:ph type="title"/>
          </p:nvPr>
        </p:nvSpPr>
        <p:spPr>
          <a:xfrm>
            <a:off x="529165" y="361023"/>
            <a:ext cx="8692160" cy="68919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rgbClr val="77216F"/>
              </a:buClr>
              <a:buSzPts val="2400"/>
              <a:buFont typeface="Helvetica Neue"/>
              <a:buNone/>
              <a:defRPr sz="3200">
                <a:solidFill>
                  <a:srgbClr val="77216F"/>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grpSp>
        <p:nvGrpSpPr>
          <p:cNvPr id="164" name="Google Shape;164;p136"/>
          <p:cNvGrpSpPr/>
          <p:nvPr/>
        </p:nvGrpSpPr>
        <p:grpSpPr>
          <a:xfrm>
            <a:off x="-2" y="6271600"/>
            <a:ext cx="12191603" cy="586403"/>
            <a:chOff x="0" y="0"/>
            <a:chExt cx="9143701" cy="439800"/>
          </a:xfrm>
        </p:grpSpPr>
        <p:sp>
          <p:nvSpPr>
            <p:cNvPr id="165" name="Google Shape;165;p136"/>
            <p:cNvSpPr/>
            <p:nvPr/>
          </p:nvSpPr>
          <p:spPr>
            <a:xfrm>
              <a:off x="0" y="0"/>
              <a:ext cx="9143701" cy="439800"/>
            </a:xfrm>
            <a:prstGeom prst="rect">
              <a:avLst/>
            </a:prstGeom>
            <a:solidFill>
              <a:srgbClr val="2C001E"/>
            </a:solidFill>
            <a:ln>
              <a:noFill/>
            </a:ln>
          </p:spPr>
          <p:txBody>
            <a:bodyPr spcFirstLastPara="1" wrap="square" lIns="45700" tIns="45700" rIns="45700" bIns="45700" anchor="ctr" anchorCtr="0">
              <a:noAutofit/>
            </a:bodyPr>
            <a:lstStyle/>
            <a:p>
              <a:pPr marL="0" marR="0" lvl="0" indent="0" algn="l" rtl="0">
                <a:lnSpc>
                  <a:spcPct val="94000"/>
                </a:lnSpc>
                <a:spcBef>
                  <a:spcPts val="0"/>
                </a:spcBef>
                <a:spcAft>
                  <a:spcPts val="0"/>
                </a:spcAft>
                <a:buClr>
                  <a:srgbClr val="111111"/>
                </a:buClr>
                <a:buSzPts val="1200"/>
                <a:buFont typeface="Helvetica Neue"/>
                <a:buNone/>
              </a:pPr>
              <a:endParaRPr sz="1600" b="0" i="0" u="none" strike="noStrike" cap="none">
                <a:solidFill>
                  <a:srgbClr val="111111"/>
                </a:solidFill>
                <a:latin typeface="Helvetica Neue"/>
                <a:ea typeface="Helvetica Neue"/>
                <a:cs typeface="Helvetica Neue"/>
                <a:sym typeface="Helvetica Neue"/>
              </a:endParaRPr>
            </a:p>
          </p:txBody>
        </p:sp>
        <p:pic>
          <p:nvPicPr>
            <p:cNvPr id="166" name="Google Shape;166;p136" descr="Image"/>
            <p:cNvPicPr preferRelativeResize="0"/>
            <p:nvPr/>
          </p:nvPicPr>
          <p:blipFill rotWithShape="1">
            <a:blip r:embed="rId2">
              <a:alphaModFix/>
            </a:blip>
            <a:srcRect/>
            <a:stretch/>
          </p:blipFill>
          <p:spPr>
            <a:xfrm>
              <a:off x="7732971" y="154357"/>
              <a:ext cx="1003301" cy="131086"/>
            </a:xfrm>
            <a:prstGeom prst="rect">
              <a:avLst/>
            </a:prstGeom>
            <a:noFill/>
            <a:ln>
              <a:noFill/>
            </a:ln>
          </p:spPr>
        </p:pic>
      </p:grpSp>
      <p:sp>
        <p:nvSpPr>
          <p:cNvPr id="167" name="Google Shape;167;p136"/>
          <p:cNvSpPr txBox="1">
            <a:spLocks noGrp="1"/>
          </p:cNvSpPr>
          <p:nvPr>
            <p:ph type="sldNum" idx="12"/>
          </p:nvPr>
        </p:nvSpPr>
        <p:spPr>
          <a:xfrm>
            <a:off x="8737600" y="6148321"/>
            <a:ext cx="2844800" cy="416059"/>
          </a:xfrm>
          <a:prstGeom prst="rect">
            <a:avLst/>
          </a:prstGeom>
          <a:noFill/>
          <a:ln>
            <a:noFill/>
          </a:ln>
        </p:spPr>
        <p:txBody>
          <a:bodyPr spcFirstLastPara="1" wrap="square" lIns="91400" tIns="91400" rIns="91400" bIns="91400" anchor="ctr" anchorCtr="0">
            <a:spAutoFit/>
          </a:bodyPr>
          <a:lstStyle>
            <a:lvl1pPr marL="0" marR="0" lvl="0"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1pPr>
            <a:lvl2pPr marL="0" marR="0" lvl="1"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2pPr>
            <a:lvl3pPr marL="0" marR="0" lvl="2"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3pPr>
            <a:lvl4pPr marL="0" marR="0" lvl="3"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4pPr>
            <a:lvl5pPr marL="0" marR="0" lvl="4"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5pPr>
            <a:lvl6pPr marL="0" marR="0" lvl="5"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6pPr>
            <a:lvl7pPr marL="0" marR="0" lvl="6"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7pPr>
            <a:lvl8pPr marL="0" marR="0" lvl="7"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8pPr>
            <a:lvl9pPr marL="0" marR="0" lvl="8" indent="0" algn="l">
              <a:lnSpc>
                <a:spcPct val="94000"/>
              </a:lnSpc>
              <a:spcBef>
                <a:spcPts val="0"/>
              </a:spcBef>
              <a:spcAft>
                <a:spcPts val="0"/>
              </a:spcAft>
              <a:buClr>
                <a:srgbClr val="111111"/>
              </a:buClr>
              <a:buSzPts val="1200"/>
              <a:buFont typeface="Helvetica Neue"/>
              <a:buNone/>
              <a:defRPr sz="1600" b="0" i="0" u="none" strike="noStrike" cap="none">
                <a:solidFill>
                  <a:srgbClr val="11111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sz="1333">
              <a:solidFill>
                <a:srgbClr val="58585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_1_1">
  <p:cSld name="TITLE_ONLY_1_1">
    <p:spTree>
      <p:nvGrpSpPr>
        <p:cNvPr id="1" name="Shape 26"/>
        <p:cNvGrpSpPr/>
        <p:nvPr/>
      </p:nvGrpSpPr>
      <p:grpSpPr>
        <a:xfrm>
          <a:off x="0" y="0"/>
          <a:ext cx="0" cy="0"/>
          <a:chOff x="0" y="0"/>
          <a:chExt cx="0" cy="0"/>
        </a:xfrm>
      </p:grpSpPr>
      <p:sp>
        <p:nvSpPr>
          <p:cNvPr id="27" name="Google Shape;27;p116"/>
          <p:cNvSpPr txBox="1">
            <a:spLocks noGrp="1"/>
          </p:cNvSpPr>
          <p:nvPr>
            <p:ph type="title"/>
          </p:nvPr>
        </p:nvSpPr>
        <p:spPr>
          <a:xfrm>
            <a:off x="508000" y="274637"/>
            <a:ext cx="10972800" cy="1143200"/>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772953"/>
              </a:buClr>
              <a:buSzPts val="3000"/>
              <a:buFont typeface="Helvetica Neue"/>
              <a:buNone/>
              <a:defRPr sz="4000">
                <a:solidFill>
                  <a:srgbClr val="772953"/>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8" name="Google Shape;28;p116"/>
          <p:cNvSpPr txBox="1">
            <a:spLocks noGrp="1"/>
          </p:cNvSpPr>
          <p:nvPr>
            <p:ph type="body" idx="1"/>
          </p:nvPr>
        </p:nvSpPr>
        <p:spPr>
          <a:xfrm>
            <a:off x="1484465" y="2162938"/>
            <a:ext cx="9428803" cy="616401"/>
          </a:xfrm>
          <a:prstGeom prst="rect">
            <a:avLst/>
          </a:prstGeom>
          <a:noFill/>
          <a:ln>
            <a:noFill/>
          </a:ln>
        </p:spPr>
        <p:txBody>
          <a:bodyPr spcFirstLastPara="1" wrap="square" lIns="91400" tIns="91400" rIns="91400" bIns="91400" anchor="ctr" anchorCtr="0">
            <a:normAutofit/>
          </a:bodyPr>
          <a:lstStyle>
            <a:lvl1pPr marL="457200" lvl="0" indent="-2286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1pPr>
            <a:lvl2pPr marL="914400" lvl="1" indent="-2286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2pPr>
            <a:lvl3pPr marL="1371600" lvl="2" indent="-2286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3pPr>
            <a:lvl4pPr marL="1828800" lvl="3" indent="-2286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4pPr>
            <a:lvl5pPr marL="2286000" lvl="4" indent="-2286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grpSp>
        <p:nvGrpSpPr>
          <p:cNvPr id="29" name="Google Shape;29;p116"/>
          <p:cNvGrpSpPr/>
          <p:nvPr/>
        </p:nvGrpSpPr>
        <p:grpSpPr>
          <a:xfrm>
            <a:off x="609598" y="2113600"/>
            <a:ext cx="621244" cy="621243"/>
            <a:chOff x="-1" y="0"/>
            <a:chExt cx="465931" cy="465930"/>
          </a:xfrm>
        </p:grpSpPr>
        <p:sp>
          <p:nvSpPr>
            <p:cNvPr id="30" name="Google Shape;30;p116"/>
            <p:cNvSpPr/>
            <p:nvPr/>
          </p:nvSpPr>
          <p:spPr>
            <a:xfrm flipH="1">
              <a:off x="-1" y="0"/>
              <a:ext cx="465931" cy="465930"/>
            </a:xfrm>
            <a:prstGeom prst="ellipse">
              <a:avLst/>
            </a:prstGeom>
            <a:solidFill>
              <a:srgbClr val="DD48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116"/>
            <p:cNvSpPr txBox="1"/>
            <p:nvPr/>
          </p:nvSpPr>
          <p:spPr>
            <a:xfrm>
              <a:off x="136740" y="61226"/>
              <a:ext cx="198431" cy="32316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2100"/>
                <a:buFont typeface="Helvetica Neue"/>
                <a:buNone/>
              </a:pPr>
              <a:r>
                <a:rPr lang="en-US" sz="2800" b="1" i="0" u="none" strike="noStrike" cap="none">
                  <a:solidFill>
                    <a:srgbClr val="FFFFFF"/>
                  </a:solidFill>
                  <a:latin typeface="Helvetica Neue"/>
                  <a:ea typeface="Helvetica Neue"/>
                  <a:cs typeface="Helvetica Neue"/>
                  <a:sym typeface="Helvetica Neue"/>
                </a:rPr>
                <a:t>1</a:t>
              </a:r>
              <a:endParaRPr sz="2400" b="0" i="0" u="none" strike="noStrike" cap="none">
                <a:solidFill>
                  <a:srgbClr val="000000"/>
                </a:solidFill>
                <a:latin typeface="Arial"/>
                <a:ea typeface="Arial"/>
                <a:cs typeface="Arial"/>
                <a:sym typeface="Arial"/>
              </a:endParaRPr>
            </a:p>
          </p:txBody>
        </p:sp>
      </p:grpSp>
      <p:grpSp>
        <p:nvGrpSpPr>
          <p:cNvPr id="32" name="Google Shape;32;p116"/>
          <p:cNvGrpSpPr/>
          <p:nvPr/>
        </p:nvGrpSpPr>
        <p:grpSpPr>
          <a:xfrm>
            <a:off x="609598" y="3019415"/>
            <a:ext cx="621244" cy="621243"/>
            <a:chOff x="-1" y="0"/>
            <a:chExt cx="465931" cy="465930"/>
          </a:xfrm>
        </p:grpSpPr>
        <p:sp>
          <p:nvSpPr>
            <p:cNvPr id="33" name="Google Shape;33;p116"/>
            <p:cNvSpPr/>
            <p:nvPr/>
          </p:nvSpPr>
          <p:spPr>
            <a:xfrm flipH="1">
              <a:off x="-1" y="0"/>
              <a:ext cx="465931" cy="465930"/>
            </a:xfrm>
            <a:prstGeom prst="ellipse">
              <a:avLst/>
            </a:prstGeom>
            <a:solidFill>
              <a:srgbClr val="DD48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 name="Google Shape;34;p116"/>
            <p:cNvSpPr txBox="1"/>
            <p:nvPr/>
          </p:nvSpPr>
          <p:spPr>
            <a:xfrm>
              <a:off x="136740" y="61226"/>
              <a:ext cx="198431" cy="32316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2100"/>
                <a:buFont typeface="Helvetica Neue"/>
                <a:buNone/>
              </a:pPr>
              <a:r>
                <a:rPr lang="en-US" sz="2800" b="1" i="0" u="none" strike="noStrike" cap="none">
                  <a:solidFill>
                    <a:srgbClr val="FFFFFF"/>
                  </a:solidFill>
                  <a:latin typeface="Helvetica Neue"/>
                  <a:ea typeface="Helvetica Neue"/>
                  <a:cs typeface="Helvetica Neue"/>
                  <a:sym typeface="Helvetica Neue"/>
                </a:rPr>
                <a:t>2</a:t>
              </a:r>
              <a:endParaRPr sz="2400" b="0" i="0" u="none" strike="noStrike" cap="none">
                <a:solidFill>
                  <a:srgbClr val="000000"/>
                </a:solidFill>
                <a:latin typeface="Arial"/>
                <a:ea typeface="Arial"/>
                <a:cs typeface="Arial"/>
                <a:sym typeface="Arial"/>
              </a:endParaRPr>
            </a:p>
          </p:txBody>
        </p:sp>
      </p:grpSp>
      <p:grpSp>
        <p:nvGrpSpPr>
          <p:cNvPr id="35" name="Google Shape;35;p116"/>
          <p:cNvGrpSpPr/>
          <p:nvPr/>
        </p:nvGrpSpPr>
        <p:grpSpPr>
          <a:xfrm>
            <a:off x="609598" y="3925231"/>
            <a:ext cx="621244" cy="621243"/>
            <a:chOff x="-1" y="0"/>
            <a:chExt cx="465931" cy="465930"/>
          </a:xfrm>
        </p:grpSpPr>
        <p:sp>
          <p:nvSpPr>
            <p:cNvPr id="36" name="Google Shape;36;p116"/>
            <p:cNvSpPr/>
            <p:nvPr/>
          </p:nvSpPr>
          <p:spPr>
            <a:xfrm flipH="1">
              <a:off x="-1" y="0"/>
              <a:ext cx="465931" cy="465930"/>
            </a:xfrm>
            <a:prstGeom prst="ellipse">
              <a:avLst/>
            </a:prstGeom>
            <a:solidFill>
              <a:srgbClr val="DD48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116"/>
            <p:cNvSpPr txBox="1"/>
            <p:nvPr/>
          </p:nvSpPr>
          <p:spPr>
            <a:xfrm>
              <a:off x="136740" y="61226"/>
              <a:ext cx="198431" cy="32316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2100"/>
                <a:buFont typeface="Helvetica Neue"/>
                <a:buNone/>
              </a:pPr>
              <a:r>
                <a:rPr lang="en-US" sz="2800" b="1" i="0" u="none" strike="noStrike" cap="none">
                  <a:solidFill>
                    <a:srgbClr val="FFFFFF"/>
                  </a:solidFill>
                  <a:latin typeface="Helvetica Neue"/>
                  <a:ea typeface="Helvetica Neue"/>
                  <a:cs typeface="Helvetica Neue"/>
                  <a:sym typeface="Helvetica Neue"/>
                </a:rPr>
                <a:t>3</a:t>
              </a:r>
              <a:endParaRPr sz="2400" b="0" i="0" u="none" strike="noStrike" cap="none">
                <a:solidFill>
                  <a:srgbClr val="000000"/>
                </a:solidFill>
                <a:latin typeface="Arial"/>
                <a:ea typeface="Arial"/>
                <a:cs typeface="Arial"/>
                <a:sym typeface="Arial"/>
              </a:endParaRPr>
            </a:p>
          </p:txBody>
        </p:sp>
      </p:grpSp>
      <p:grpSp>
        <p:nvGrpSpPr>
          <p:cNvPr id="38" name="Google Shape;38;p116"/>
          <p:cNvGrpSpPr/>
          <p:nvPr/>
        </p:nvGrpSpPr>
        <p:grpSpPr>
          <a:xfrm>
            <a:off x="609598" y="4831048"/>
            <a:ext cx="621244" cy="621243"/>
            <a:chOff x="-1" y="0"/>
            <a:chExt cx="465931" cy="465930"/>
          </a:xfrm>
        </p:grpSpPr>
        <p:sp>
          <p:nvSpPr>
            <p:cNvPr id="39" name="Google Shape;39;p116"/>
            <p:cNvSpPr/>
            <p:nvPr/>
          </p:nvSpPr>
          <p:spPr>
            <a:xfrm flipH="1">
              <a:off x="-1" y="0"/>
              <a:ext cx="465931" cy="465930"/>
            </a:xfrm>
            <a:prstGeom prst="ellipse">
              <a:avLst/>
            </a:prstGeom>
            <a:solidFill>
              <a:srgbClr val="DD48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16"/>
            <p:cNvSpPr txBox="1"/>
            <p:nvPr/>
          </p:nvSpPr>
          <p:spPr>
            <a:xfrm>
              <a:off x="136740" y="61226"/>
              <a:ext cx="198431" cy="32316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2100"/>
                <a:buFont typeface="Helvetica Neue"/>
                <a:buNone/>
              </a:pPr>
              <a:r>
                <a:rPr lang="en-US" sz="2800" b="1" i="0" u="none" strike="noStrike" cap="none">
                  <a:solidFill>
                    <a:srgbClr val="FFFFFF"/>
                  </a:solidFill>
                  <a:latin typeface="Helvetica Neue"/>
                  <a:ea typeface="Helvetica Neue"/>
                  <a:cs typeface="Helvetica Neue"/>
                  <a:sym typeface="Helvetica Neue"/>
                </a:rPr>
                <a:t>4</a:t>
              </a:r>
              <a:endParaRPr sz="2400" b="0" i="0" u="none" strike="noStrike" cap="none">
                <a:solidFill>
                  <a:srgbClr val="000000"/>
                </a:solidFill>
                <a:latin typeface="Arial"/>
                <a:ea typeface="Arial"/>
                <a:cs typeface="Arial"/>
                <a:sym typeface="Arial"/>
              </a:endParaRPr>
            </a:p>
          </p:txBody>
        </p:sp>
      </p:grpSp>
      <p:grpSp>
        <p:nvGrpSpPr>
          <p:cNvPr id="41" name="Google Shape;41;p116"/>
          <p:cNvGrpSpPr/>
          <p:nvPr/>
        </p:nvGrpSpPr>
        <p:grpSpPr>
          <a:xfrm>
            <a:off x="609598" y="5736866"/>
            <a:ext cx="621244" cy="621241"/>
            <a:chOff x="-1" y="0"/>
            <a:chExt cx="465931" cy="465930"/>
          </a:xfrm>
        </p:grpSpPr>
        <p:sp>
          <p:nvSpPr>
            <p:cNvPr id="42" name="Google Shape;42;p116"/>
            <p:cNvSpPr/>
            <p:nvPr/>
          </p:nvSpPr>
          <p:spPr>
            <a:xfrm flipH="1">
              <a:off x="-1" y="0"/>
              <a:ext cx="465931" cy="465930"/>
            </a:xfrm>
            <a:prstGeom prst="ellipse">
              <a:avLst/>
            </a:prstGeom>
            <a:solidFill>
              <a:srgbClr val="DD48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16"/>
            <p:cNvSpPr txBox="1"/>
            <p:nvPr/>
          </p:nvSpPr>
          <p:spPr>
            <a:xfrm>
              <a:off x="136740" y="61226"/>
              <a:ext cx="198431" cy="32316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2100"/>
                <a:buFont typeface="Helvetica Neue"/>
                <a:buNone/>
              </a:pPr>
              <a:r>
                <a:rPr lang="en-US" sz="2800" b="1" i="0" u="none" strike="noStrike" cap="none">
                  <a:solidFill>
                    <a:srgbClr val="FFFFFF"/>
                  </a:solidFill>
                  <a:latin typeface="Helvetica Neue"/>
                  <a:ea typeface="Helvetica Neue"/>
                  <a:cs typeface="Helvetica Neue"/>
                  <a:sym typeface="Helvetica Neue"/>
                </a:rPr>
                <a:t>5</a:t>
              </a:r>
              <a:endParaRPr sz="2400" b="0" i="0" u="none" strike="noStrike" cap="none">
                <a:solidFill>
                  <a:srgbClr val="000000"/>
                </a:solidFill>
                <a:latin typeface="Arial"/>
                <a:ea typeface="Arial"/>
                <a:cs typeface="Arial"/>
                <a:sym typeface="Arial"/>
              </a:endParaRPr>
            </a:p>
          </p:txBody>
        </p:sp>
      </p:grpSp>
      <p:sp>
        <p:nvSpPr>
          <p:cNvPr id="44" name="Google Shape;44;p116"/>
          <p:cNvSpPr txBox="1">
            <a:spLocks noGrp="1"/>
          </p:cNvSpPr>
          <p:nvPr>
            <p:ph type="sldNum" idx="12"/>
          </p:nvPr>
        </p:nvSpPr>
        <p:spPr>
          <a:xfrm>
            <a:off x="5892800" y="6187094"/>
            <a:ext cx="2844800" cy="3385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333">
              <a:solidFill>
                <a:srgbClr val="585858"/>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45"/>
        <p:cNvGrpSpPr/>
        <p:nvPr/>
      </p:nvGrpSpPr>
      <p:grpSpPr>
        <a:xfrm>
          <a:off x="0" y="0"/>
          <a:ext cx="0" cy="0"/>
          <a:chOff x="0" y="0"/>
          <a:chExt cx="0" cy="0"/>
        </a:xfrm>
      </p:grpSpPr>
      <p:sp>
        <p:nvSpPr>
          <p:cNvPr id="46" name="Google Shape;46;p117"/>
          <p:cNvSpPr txBox="1">
            <a:spLocks noGrp="1"/>
          </p:cNvSpPr>
          <p:nvPr>
            <p:ph type="title"/>
          </p:nvPr>
        </p:nvSpPr>
        <p:spPr>
          <a:xfrm>
            <a:off x="508000" y="274637"/>
            <a:ext cx="10972800" cy="1143200"/>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772953"/>
              </a:buClr>
              <a:buSzPts val="3000"/>
              <a:buFont typeface="Helvetica Neue"/>
              <a:buNone/>
              <a:defRPr sz="4000">
                <a:solidFill>
                  <a:srgbClr val="772953"/>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7" name="Google Shape;47;p117"/>
          <p:cNvSpPr txBox="1">
            <a:spLocks noGrp="1"/>
          </p:cNvSpPr>
          <p:nvPr>
            <p:ph type="body" idx="1"/>
          </p:nvPr>
        </p:nvSpPr>
        <p:spPr>
          <a:xfrm>
            <a:off x="6093302" y="1803401"/>
            <a:ext cx="5172401" cy="4967601"/>
          </a:xfrm>
          <a:prstGeom prst="rect">
            <a:avLst/>
          </a:prstGeom>
          <a:noFill/>
          <a:ln>
            <a:noFill/>
          </a:ln>
        </p:spPr>
        <p:txBody>
          <a:bodyPr spcFirstLastPara="1" wrap="square" lIns="91400" tIns="91400" rIns="91400" bIns="91400" anchor="t" anchorCtr="0">
            <a:normAutofit/>
          </a:bodyPr>
          <a:lstStyle>
            <a:lvl1pPr marL="457200" lvl="0"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1pPr>
            <a:lvl2pPr marL="914400" lvl="1"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2pPr>
            <a:lvl3pPr marL="1371600" lvl="2"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3pPr>
            <a:lvl4pPr marL="1828800" lvl="3"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4pPr>
            <a:lvl5pPr marL="2286000" lvl="4"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48" name="Google Shape;48;p117"/>
          <p:cNvSpPr txBox="1">
            <a:spLocks noGrp="1"/>
          </p:cNvSpPr>
          <p:nvPr>
            <p:ph type="body" idx="2"/>
          </p:nvPr>
        </p:nvSpPr>
        <p:spPr>
          <a:xfrm>
            <a:off x="508000" y="1803399"/>
            <a:ext cx="5030000" cy="4967603"/>
          </a:xfrm>
          <a:prstGeom prst="rect">
            <a:avLst/>
          </a:prstGeom>
          <a:noFill/>
          <a:ln>
            <a:noFill/>
          </a:ln>
        </p:spPr>
        <p:txBody>
          <a:bodyPr spcFirstLastPara="1" wrap="square" lIns="91400" tIns="91400" rIns="91400" bIns="91400" anchor="t" anchorCtr="0">
            <a:normAutofit/>
          </a:bodyPr>
          <a:lstStyle>
            <a:lvl1pPr marL="457200" lvl="0" indent="-342900" algn="l">
              <a:lnSpc>
                <a:spcPct val="115000"/>
              </a:lnSpc>
              <a:spcBef>
                <a:spcPts val="0"/>
              </a:spcBef>
              <a:spcAft>
                <a:spcPts val="0"/>
              </a:spcAft>
              <a:buClr>
                <a:schemeClr val="dk1"/>
              </a:buClr>
              <a:buSzPts val="1800"/>
              <a:buChar char="●"/>
              <a:defRPr/>
            </a:lvl1pPr>
            <a:lvl2pPr marL="914400" lvl="1" indent="-342900" algn="l">
              <a:lnSpc>
                <a:spcPct val="115000"/>
              </a:lnSpc>
              <a:spcBef>
                <a:spcPts val="0"/>
              </a:spcBef>
              <a:spcAft>
                <a:spcPts val="0"/>
              </a:spcAft>
              <a:buClr>
                <a:schemeClr val="dk1"/>
              </a:buClr>
              <a:buSzPts val="1800"/>
              <a:buChar char="○"/>
              <a:defRPr/>
            </a:lvl2pPr>
            <a:lvl3pPr marL="1371600" lvl="2" indent="-342900" algn="l">
              <a:lnSpc>
                <a:spcPct val="115000"/>
              </a:lnSpc>
              <a:spcBef>
                <a:spcPts val="0"/>
              </a:spcBef>
              <a:spcAft>
                <a:spcPts val="0"/>
              </a:spcAft>
              <a:buClr>
                <a:schemeClr val="dk1"/>
              </a:buClr>
              <a:buSzPts val="1800"/>
              <a:buChar char="■"/>
              <a:defRPr/>
            </a:lvl3pPr>
            <a:lvl4pPr marL="1828800" lvl="3" indent="-342900" algn="l">
              <a:lnSpc>
                <a:spcPct val="115000"/>
              </a:lnSpc>
              <a:spcBef>
                <a:spcPts val="0"/>
              </a:spcBef>
              <a:spcAft>
                <a:spcPts val="0"/>
              </a:spcAft>
              <a:buClr>
                <a:schemeClr val="dk1"/>
              </a:buClr>
              <a:buSzPts val="1800"/>
              <a:buChar char="●"/>
              <a:defRPr/>
            </a:lvl4pPr>
            <a:lvl5pPr marL="2286000" lvl="4" indent="-342900" algn="l">
              <a:lnSpc>
                <a:spcPct val="115000"/>
              </a:lnSpc>
              <a:spcBef>
                <a:spcPts val="0"/>
              </a:spcBef>
              <a:spcAft>
                <a:spcPts val="0"/>
              </a:spcAft>
              <a:buClr>
                <a:schemeClr val="dk1"/>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49" name="Google Shape;49;p117"/>
          <p:cNvSpPr txBox="1">
            <a:spLocks noGrp="1"/>
          </p:cNvSpPr>
          <p:nvPr>
            <p:ph type="sldNum" idx="12"/>
          </p:nvPr>
        </p:nvSpPr>
        <p:spPr>
          <a:xfrm>
            <a:off x="5892800" y="6187094"/>
            <a:ext cx="2844800" cy="3385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333">
              <a:solidFill>
                <a:srgbClr val="585858"/>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50"/>
        <p:cNvGrpSpPr/>
        <p:nvPr/>
      </p:nvGrpSpPr>
      <p:grpSpPr>
        <a:xfrm>
          <a:off x="0" y="0"/>
          <a:ext cx="0" cy="0"/>
          <a:chOff x="0" y="0"/>
          <a:chExt cx="0" cy="0"/>
        </a:xfrm>
      </p:grpSpPr>
      <p:sp>
        <p:nvSpPr>
          <p:cNvPr id="51" name="Google Shape;51;p118"/>
          <p:cNvSpPr txBox="1">
            <a:spLocks noGrp="1"/>
          </p:cNvSpPr>
          <p:nvPr>
            <p:ph type="title"/>
          </p:nvPr>
        </p:nvSpPr>
        <p:spPr>
          <a:xfrm>
            <a:off x="609600" y="274637"/>
            <a:ext cx="10972800" cy="1143200"/>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772953"/>
              </a:buClr>
              <a:buSzPts val="3000"/>
              <a:buFont typeface="Helvetica Neue"/>
              <a:buNone/>
              <a:defRPr sz="4000">
                <a:solidFill>
                  <a:srgbClr val="772953"/>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52" name="Google Shape;52;p118"/>
          <p:cNvSpPr txBox="1">
            <a:spLocks noGrp="1"/>
          </p:cNvSpPr>
          <p:nvPr>
            <p:ph type="body" idx="1"/>
          </p:nvPr>
        </p:nvSpPr>
        <p:spPr>
          <a:xfrm>
            <a:off x="609600" y="1600201"/>
            <a:ext cx="10972800" cy="4967601"/>
          </a:xfrm>
          <a:prstGeom prst="rect">
            <a:avLst/>
          </a:prstGeom>
          <a:noFill/>
          <a:ln>
            <a:noFill/>
          </a:ln>
        </p:spPr>
        <p:txBody>
          <a:bodyPr spcFirstLastPara="1" wrap="square" lIns="91400" tIns="91400" rIns="91400" bIns="91400" anchor="t" anchorCtr="0">
            <a:normAutofit/>
          </a:bodyPr>
          <a:lstStyle>
            <a:lvl1pPr marL="457200" lvl="0"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1pPr>
            <a:lvl2pPr marL="914400" lvl="1"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2pPr>
            <a:lvl3pPr marL="1371600" lvl="2"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3pPr>
            <a:lvl4pPr marL="1828800" lvl="3"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4pPr>
            <a:lvl5pPr marL="2286000" lvl="4" indent="-3429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53" name="Google Shape;53;p118"/>
          <p:cNvSpPr txBox="1">
            <a:spLocks noGrp="1"/>
          </p:cNvSpPr>
          <p:nvPr>
            <p:ph type="sldNum" idx="12"/>
          </p:nvPr>
        </p:nvSpPr>
        <p:spPr>
          <a:xfrm>
            <a:off x="11409054" y="6359580"/>
            <a:ext cx="524425" cy="471908"/>
          </a:xfrm>
          <a:prstGeom prst="rect">
            <a:avLst/>
          </a:prstGeom>
          <a:noFill/>
          <a:ln>
            <a:noFill/>
          </a:ln>
        </p:spPr>
        <p:txBody>
          <a:bodyPr spcFirstLastPara="1" wrap="square" lIns="91400" tIns="91400" rIns="91400" bIns="91400" anchor="ctr" anchorCtr="0">
            <a:spAutoFit/>
          </a:bodyPr>
          <a:lstStyle>
            <a:lvl1pPr marL="0" marR="0" lvl="0" indent="0" algn="l">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333">
              <a:solidFill>
                <a:srgbClr val="585858"/>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2" name="Google Shape;62;p1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5"/>
        <p:cNvGrpSpPr/>
        <p:nvPr/>
      </p:nvGrpSpPr>
      <p:grpSpPr>
        <a:xfrm>
          <a:off x="0" y="0"/>
          <a:ext cx="0" cy="0"/>
          <a:chOff x="0" y="0"/>
          <a:chExt cx="0" cy="0"/>
        </a:xfrm>
      </p:grpSpPr>
      <p:sp>
        <p:nvSpPr>
          <p:cNvPr id="66" name="Google Shape;66;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1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4" name="Google Shape;74;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a:buNone/>
              <a:defRPr sz="4000" b="1" i="0" u="none" strike="noStrike" cap="none">
                <a:solidFill>
                  <a:srgbClr val="0000A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
        <p:cNvGrpSpPr/>
        <p:nvPr/>
      </p:nvGrpSpPr>
      <p:grpSpPr>
        <a:xfrm>
          <a:off x="0" y="0"/>
          <a:ext cx="0" cy="0"/>
          <a:chOff x="0" y="0"/>
          <a:chExt cx="0" cy="0"/>
        </a:xfrm>
      </p:grpSpPr>
      <p:sp>
        <p:nvSpPr>
          <p:cNvPr id="21" name="Google Shape;21;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 name="Google Shape;22;p1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mailto:ssajjaditorshizi@bcit.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hyperlink" Target="https://docs.vmware.com/en/VMware-Workstation-Pro/17.5.2/rn/vmware-workstation-1752-pro-release-notes/index.html"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7-zip.org/download.html" TargetMode="External"/><Relationship Id="rId3" Type="http://schemas.openxmlformats.org/officeDocument/2006/relationships/image" Target="../media/image4.png"/><Relationship Id="rId7" Type="http://schemas.openxmlformats.org/officeDocument/2006/relationships/hyperlink" Target="https://www.linuxvmimages.com/images/centos-8/"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amd.com/en/technologies/virtualization-solutions" TargetMode="External"/><Relationship Id="rId5" Type="http://schemas.openxmlformats.org/officeDocument/2006/relationships/hyperlink" Target="https://www.intel.com/content/www/us/en/virtualization/virtualization-technology/intel-virtualization-technology.html" TargetMode="Externa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hub.docker.com/" TargetMode="Externa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hyperlink" Target="https://www.docker.com/products/container-runtime/" TargetMode="Externa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linuxsurvival.com/" TargetMode="External"/><Relationship Id="rId5" Type="http://schemas.openxmlformats.org/officeDocument/2006/relationships/hyperlink" Target="https://linuxjourney.com/" TargetMode="External"/><Relationship Id="rId4" Type="http://schemas.openxmlformats.org/officeDocument/2006/relationships/hyperlink" Target="https://linuxcommand.or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localhost:808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pic>
        <p:nvPicPr>
          <p:cNvPr id="173" name="Google Shape;173;p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74" name="Google Shape;174;p1"/>
          <p:cNvSpPr/>
          <p:nvPr/>
        </p:nvSpPr>
        <p:spPr>
          <a:xfrm>
            <a:off x="335280" y="387324"/>
            <a:ext cx="590296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003C71"/>
                </a:solidFill>
                <a:latin typeface="Arial"/>
                <a:ea typeface="Arial"/>
                <a:cs typeface="Arial"/>
                <a:sym typeface="Arial"/>
              </a:rPr>
              <a:t>Applied Virtual Networks</a:t>
            </a:r>
            <a:endParaRPr sz="3600" b="1" i="0" u="none" strike="noStrike" cap="none">
              <a:solidFill>
                <a:srgbClr val="003C71"/>
              </a:solidFill>
              <a:latin typeface="Arial"/>
              <a:ea typeface="Arial"/>
              <a:cs typeface="Arial"/>
              <a:sym typeface="Arial"/>
            </a:endParaRPr>
          </a:p>
        </p:txBody>
      </p:sp>
      <p:sp>
        <p:nvSpPr>
          <p:cNvPr id="175" name="Google Shape;175;p1"/>
          <p:cNvSpPr/>
          <p:nvPr/>
        </p:nvSpPr>
        <p:spPr>
          <a:xfrm>
            <a:off x="2226342" y="1033614"/>
            <a:ext cx="228032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3C71"/>
                </a:solidFill>
                <a:latin typeface="Arial"/>
                <a:ea typeface="Arial"/>
                <a:cs typeface="Arial"/>
                <a:sym typeface="Arial"/>
              </a:rPr>
              <a:t>COMP 4912</a:t>
            </a:r>
            <a:endParaRPr sz="2800" b="1" i="0" u="none" strike="noStrike" cap="none">
              <a:solidFill>
                <a:srgbClr val="003C71"/>
              </a:solidFill>
              <a:latin typeface="Arial"/>
              <a:ea typeface="Arial"/>
              <a:cs typeface="Arial"/>
              <a:sym typeface="Arial"/>
            </a:endParaRPr>
          </a:p>
        </p:txBody>
      </p:sp>
      <p:sp>
        <p:nvSpPr>
          <p:cNvPr id="176" name="Google Shape;176;p1"/>
          <p:cNvSpPr/>
          <p:nvPr/>
        </p:nvSpPr>
        <p:spPr>
          <a:xfrm>
            <a:off x="854086" y="2439678"/>
            <a:ext cx="46011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3C71"/>
                </a:solidFill>
                <a:latin typeface="Arial"/>
                <a:ea typeface="Arial"/>
                <a:cs typeface="Arial"/>
                <a:sym typeface="Arial"/>
              </a:rPr>
              <a:t>Instructor:</a:t>
            </a:r>
            <a:r>
              <a:rPr lang="en-US" sz="2800" b="1" i="0" u="none" strike="noStrike" cap="none">
                <a:solidFill>
                  <a:srgbClr val="003C71"/>
                </a:solidFill>
                <a:latin typeface="Arial"/>
                <a:ea typeface="Arial"/>
                <a:cs typeface="Arial"/>
                <a:sym typeface="Arial"/>
              </a:rPr>
              <a:t> Dawood Sajjadi </a:t>
            </a:r>
            <a:endParaRPr sz="2800" b="1" i="0" u="none" strike="noStrike" cap="none">
              <a:solidFill>
                <a:srgbClr val="003C7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3C71"/>
                </a:solidFill>
                <a:latin typeface="Arial"/>
                <a:ea typeface="Arial"/>
                <a:cs typeface="Arial"/>
                <a:sym typeface="Arial"/>
              </a:rPr>
              <a:t>	        </a:t>
            </a:r>
            <a:r>
              <a:rPr lang="en-US" sz="2000" b="0" i="0" u="none" strike="noStrike" cap="none">
                <a:solidFill>
                  <a:srgbClr val="003C71"/>
                </a:solidFill>
                <a:latin typeface="Arial"/>
                <a:ea typeface="Arial"/>
                <a:cs typeface="Arial"/>
                <a:sym typeface="Arial"/>
              </a:rPr>
              <a:t>PhD, SMIEEE, CISSP</a:t>
            </a:r>
            <a:endParaRPr sz="1400" b="0" i="0" u="none" strike="noStrike" cap="none">
              <a:solidFill>
                <a:srgbClr val="000000"/>
              </a:solidFill>
              <a:latin typeface="Arial"/>
              <a:ea typeface="Arial"/>
              <a:cs typeface="Arial"/>
              <a:sym typeface="Arial"/>
            </a:endParaRPr>
          </a:p>
        </p:txBody>
      </p:sp>
      <p:sp>
        <p:nvSpPr>
          <p:cNvPr id="177" name="Google Shape;177;p1"/>
          <p:cNvSpPr/>
          <p:nvPr/>
        </p:nvSpPr>
        <p:spPr>
          <a:xfrm>
            <a:off x="2317558" y="4547847"/>
            <a:ext cx="301917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3C71"/>
                </a:solidFill>
                <a:latin typeface="Arial"/>
                <a:ea typeface="Arial"/>
                <a:cs typeface="Arial"/>
                <a:sym typeface="Arial"/>
              </a:rPr>
              <a:t>Winter-Spring 2025</a:t>
            </a:r>
            <a:endParaRPr sz="2400" b="1" i="0" u="none" strike="noStrike" cap="none">
              <a:solidFill>
                <a:srgbClr val="003C71"/>
              </a:solidFill>
              <a:latin typeface="Arial"/>
              <a:ea typeface="Arial"/>
              <a:cs typeface="Arial"/>
              <a:sym typeface="Arial"/>
            </a:endParaRPr>
          </a:p>
        </p:txBody>
      </p:sp>
      <p:sp>
        <p:nvSpPr>
          <p:cNvPr id="178" name="Google Shape;178;p1"/>
          <p:cNvSpPr/>
          <p:nvPr/>
        </p:nvSpPr>
        <p:spPr>
          <a:xfrm>
            <a:off x="2205577" y="3393745"/>
            <a:ext cx="334571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sng" strike="noStrike" cap="none">
                <a:solidFill>
                  <a:srgbClr val="003C7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ssajjaditorshizi@bcit.ca</a:t>
            </a:r>
            <a:endParaRPr sz="2200" b="0" i="0" u="none" strike="noStrike" cap="none">
              <a:solidFill>
                <a:srgbClr val="003C71"/>
              </a:solidFill>
              <a:latin typeface="Arial"/>
              <a:ea typeface="Arial"/>
              <a:cs typeface="Arial"/>
              <a:sym typeface="Arial"/>
            </a:endParaRPr>
          </a:p>
        </p:txBody>
      </p:sp>
      <p:sp>
        <p:nvSpPr>
          <p:cNvPr id="179" name="Google Shape;179;p1"/>
          <p:cNvSpPr/>
          <p:nvPr/>
        </p:nvSpPr>
        <p:spPr>
          <a:xfrm>
            <a:off x="2596074" y="5009471"/>
            <a:ext cx="24621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3C71"/>
                </a:solidFill>
                <a:latin typeface="Arial"/>
                <a:ea typeface="Arial"/>
                <a:cs typeface="Arial"/>
                <a:sym typeface="Arial"/>
              </a:rPr>
              <a:t>Week #2</a:t>
            </a:r>
            <a:endParaRPr sz="2400" b="1" i="0" u="none" strike="noStrike" cap="none">
              <a:solidFill>
                <a:srgbClr val="003C71"/>
              </a:solidFill>
              <a:latin typeface="Arial"/>
              <a:ea typeface="Arial"/>
              <a:cs typeface="Arial"/>
              <a:sym typeface="Arial"/>
            </a:endParaRPr>
          </a:p>
        </p:txBody>
      </p:sp>
      <p:pic>
        <p:nvPicPr>
          <p:cNvPr id="180" name="Google Shape;180;p1"/>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6688195" y="95205"/>
            <a:ext cx="5243760" cy="6597081"/>
          </a:xfrm>
          <a:prstGeom prst="roundRect">
            <a:avLst>
              <a:gd name="adj" fmla="val 8594"/>
            </a:avLst>
          </a:prstGeom>
          <a:solidFill>
            <a:srgbClr val="ECECEC"/>
          </a:solid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79" descr="Shape 190"/>
          <p:cNvPicPr preferRelativeResize="0"/>
          <p:nvPr/>
        </p:nvPicPr>
        <p:blipFill rotWithShape="1">
          <a:blip r:embed="rId3">
            <a:alphaModFix/>
          </a:blip>
          <a:srcRect/>
          <a:stretch/>
        </p:blipFill>
        <p:spPr>
          <a:xfrm>
            <a:off x="11277601" y="385824"/>
            <a:ext cx="266700" cy="266701"/>
          </a:xfrm>
          <a:prstGeom prst="rect">
            <a:avLst/>
          </a:prstGeom>
          <a:noFill/>
          <a:ln>
            <a:noFill/>
          </a:ln>
        </p:spPr>
      </p:pic>
      <p:pic>
        <p:nvPicPr>
          <p:cNvPr id="292" name="Google Shape;292;p79" descr="Shape 191"/>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2357120" y="747398"/>
            <a:ext cx="9349741" cy="6004816"/>
          </a:xfrm>
          <a:prstGeom prst="rect">
            <a:avLst/>
          </a:prstGeom>
          <a:noFill/>
          <a:ln>
            <a:noFill/>
          </a:ln>
        </p:spPr>
      </p:pic>
      <p:pic>
        <p:nvPicPr>
          <p:cNvPr id="293" name="Google Shape;293;p79" descr="A picture containing drawing&#10;&#10;Description automatically generated"/>
          <p:cNvPicPr preferRelativeResize="0"/>
          <p:nvPr/>
        </p:nvPicPr>
        <p:blipFill rotWithShape="1">
          <a:blip r:embed="rId5">
            <a:alphaModFix/>
          </a:blip>
          <a:srcRect/>
          <a:stretch/>
        </p:blipFill>
        <p:spPr>
          <a:xfrm>
            <a:off x="0" y="5573088"/>
            <a:ext cx="1417834" cy="1284912"/>
          </a:xfrm>
          <a:prstGeom prst="rect">
            <a:avLst/>
          </a:prstGeom>
          <a:noFill/>
          <a:ln>
            <a:noFill/>
          </a:ln>
        </p:spPr>
      </p:pic>
      <p:sp>
        <p:nvSpPr>
          <p:cNvPr id="294" name="Google Shape;294;p79"/>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a:t>
            </a:r>
            <a:endParaRPr sz="3200" b="1" i="0" u="none" strike="noStrike" cap="none">
              <a:solidFill>
                <a:srgbClr val="003C7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80" descr="Shape 196"/>
          <p:cNvPicPr preferRelativeResize="0"/>
          <p:nvPr/>
        </p:nvPicPr>
        <p:blipFill rotWithShape="1">
          <a:blip r:embed="rId3">
            <a:alphaModFix/>
          </a:blip>
          <a:srcRect/>
          <a:stretch/>
        </p:blipFill>
        <p:spPr>
          <a:xfrm>
            <a:off x="11277601" y="385824"/>
            <a:ext cx="266700" cy="266701"/>
          </a:xfrm>
          <a:prstGeom prst="rect">
            <a:avLst/>
          </a:prstGeom>
          <a:noFill/>
          <a:ln>
            <a:noFill/>
          </a:ln>
        </p:spPr>
      </p:pic>
      <p:pic>
        <p:nvPicPr>
          <p:cNvPr id="300" name="Google Shape;300;p80" descr="Shape 198"/>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2265680" y="652525"/>
            <a:ext cx="9560557" cy="6177536"/>
          </a:xfrm>
          <a:prstGeom prst="rect">
            <a:avLst/>
          </a:prstGeom>
          <a:noFill/>
          <a:ln>
            <a:noFill/>
          </a:ln>
        </p:spPr>
      </p:pic>
      <p:pic>
        <p:nvPicPr>
          <p:cNvPr id="301" name="Google Shape;301;p80" descr="A picture containing drawing&#10;&#10;Description automatically generated"/>
          <p:cNvPicPr preferRelativeResize="0"/>
          <p:nvPr/>
        </p:nvPicPr>
        <p:blipFill rotWithShape="1">
          <a:blip r:embed="rId5">
            <a:alphaModFix/>
          </a:blip>
          <a:srcRect/>
          <a:stretch/>
        </p:blipFill>
        <p:spPr>
          <a:xfrm>
            <a:off x="0" y="5573088"/>
            <a:ext cx="1417834" cy="1284912"/>
          </a:xfrm>
          <a:prstGeom prst="rect">
            <a:avLst/>
          </a:prstGeom>
          <a:noFill/>
          <a:ln>
            <a:noFill/>
          </a:ln>
        </p:spPr>
      </p:pic>
      <p:sp>
        <p:nvSpPr>
          <p:cNvPr id="302" name="Google Shape;302;p80"/>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a:t>
            </a:r>
            <a:endParaRPr sz="3200" b="1" i="0" u="none" strike="noStrike" cap="none">
              <a:solidFill>
                <a:srgbClr val="003C7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8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09" name="Google Shape;309;p81"/>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 (VMware)</a:t>
            </a:r>
            <a:endParaRPr sz="3200" b="1" i="0" u="none" strike="noStrike" cap="none">
              <a:solidFill>
                <a:srgbClr val="003C71"/>
              </a:solidFill>
              <a:latin typeface="Arial"/>
              <a:ea typeface="Arial"/>
              <a:cs typeface="Arial"/>
              <a:sym typeface="Arial"/>
            </a:endParaRPr>
          </a:p>
        </p:txBody>
      </p:sp>
      <p:sp>
        <p:nvSpPr>
          <p:cNvPr id="310" name="Google Shape;310;p81"/>
          <p:cNvSpPr txBox="1"/>
          <p:nvPr/>
        </p:nvSpPr>
        <p:spPr>
          <a:xfrm>
            <a:off x="454498" y="919309"/>
            <a:ext cx="403187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2060"/>
                </a:solidFill>
                <a:latin typeface="Arial"/>
                <a:ea typeface="Arial"/>
                <a:cs typeface="Arial"/>
                <a:sym typeface="Arial"/>
              </a:rPr>
              <a:t>VMware Workstation Professional</a:t>
            </a:r>
            <a:endParaRPr sz="2000" b="0" i="0" u="none" strike="noStrike" cap="none">
              <a:solidFill>
                <a:srgbClr val="002060"/>
              </a:solidFill>
              <a:latin typeface="Arial"/>
              <a:ea typeface="Arial"/>
              <a:cs typeface="Arial"/>
              <a:sym typeface="Arial"/>
            </a:endParaRPr>
          </a:p>
        </p:txBody>
      </p:sp>
      <p:sp>
        <p:nvSpPr>
          <p:cNvPr id="311" name="Google Shape;311;p81"/>
          <p:cNvSpPr/>
          <p:nvPr/>
        </p:nvSpPr>
        <p:spPr>
          <a:xfrm>
            <a:off x="212127" y="1265637"/>
            <a:ext cx="5814099" cy="4093428"/>
          </a:xfrm>
          <a:prstGeom prst="rect">
            <a:avLst/>
          </a:prstGeom>
          <a:noFill/>
          <a:ln>
            <a:noFill/>
          </a:ln>
        </p:spPr>
        <p:txBody>
          <a:bodyPr spcFirstLastPara="1" wrap="square" lIns="91425" tIns="45700" rIns="91425" bIns="45700" anchor="ctr" anchorCtr="0">
            <a:spAutoFit/>
          </a:bodyPr>
          <a:lstStyle/>
          <a:p>
            <a:pPr marL="342900" marR="0" lvl="0" indent="-215900" algn="just" rtl="0">
              <a:lnSpc>
                <a:spcPct val="100000"/>
              </a:lnSpc>
              <a:spcBef>
                <a:spcPts val="0"/>
              </a:spcBef>
              <a:spcAft>
                <a:spcPts val="0"/>
              </a:spcAft>
              <a:buClr>
                <a:srgbClr val="000000"/>
              </a:buClr>
              <a:buSzPts val="2000"/>
              <a:buFont typeface="Noto Sans Symbols"/>
              <a:buNone/>
            </a:pPr>
            <a:endParaRPr sz="2000" b="0" i="0" u="none" strike="noStrike" cap="none">
              <a:solidFill>
                <a:schemeClr val="dk1"/>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VMware Workstation Professional is a </a:t>
            </a:r>
            <a:r>
              <a:rPr lang="en-US" sz="2000" b="1" i="0" u="none" strike="noStrike" cap="none">
                <a:solidFill>
                  <a:schemeClr val="dk1"/>
                </a:solidFill>
                <a:latin typeface="Arial"/>
                <a:ea typeface="Arial"/>
                <a:cs typeface="Arial"/>
                <a:sym typeface="Arial"/>
              </a:rPr>
              <a:t>desktop virtualization software</a:t>
            </a:r>
            <a:r>
              <a:rPr lang="en-US" sz="2000" b="0" i="0" u="none" strike="noStrike" cap="none">
                <a:solidFill>
                  <a:schemeClr val="dk1"/>
                </a:solidFill>
                <a:latin typeface="Arial"/>
                <a:ea typeface="Arial"/>
                <a:cs typeface="Arial"/>
                <a:sym typeface="Arial"/>
              </a:rPr>
              <a:t> that allows you to run multiple operating systems (OS) on a single physical machine.</a:t>
            </a:r>
            <a:endParaRPr sz="1400" b="0" i="0" u="none" strike="noStrike" cap="none">
              <a:solidFill>
                <a:srgbClr val="000000"/>
              </a:solidFill>
              <a:latin typeface="Arial"/>
              <a:ea typeface="Arial"/>
              <a:cs typeface="Arial"/>
              <a:sym typeface="Arial"/>
            </a:endParaRPr>
          </a:p>
          <a:p>
            <a:pPr marL="342900" marR="0" lvl="0" indent="-215900" algn="just" rtl="0">
              <a:lnSpc>
                <a:spcPct val="100000"/>
              </a:lnSpc>
              <a:spcBef>
                <a:spcPts val="0"/>
              </a:spcBef>
              <a:spcAft>
                <a:spcPts val="0"/>
              </a:spcAft>
              <a:buClr>
                <a:srgbClr val="000000"/>
              </a:buClr>
              <a:buSzPts val="2000"/>
              <a:buFont typeface="Noto Sans Symbols"/>
              <a:buNone/>
            </a:pPr>
            <a:endParaRPr sz="2000" b="0" i="0" u="none" strike="noStrike" cap="none">
              <a:solidFill>
                <a:schemeClr val="dk1"/>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It creates a </a:t>
            </a:r>
            <a:r>
              <a:rPr lang="en-US" sz="2000" b="1" i="0" u="none" strike="noStrike" cap="none">
                <a:solidFill>
                  <a:schemeClr val="dk1"/>
                </a:solidFill>
                <a:latin typeface="Arial"/>
                <a:ea typeface="Arial"/>
                <a:cs typeface="Arial"/>
                <a:sym typeface="Arial"/>
              </a:rPr>
              <a:t>Virtual Environment</a:t>
            </a:r>
            <a:r>
              <a:rPr lang="en-US" sz="2000" b="0" i="0" u="none" strike="noStrike" cap="none">
                <a:solidFill>
                  <a:schemeClr val="dk1"/>
                </a:solidFill>
                <a:latin typeface="Arial"/>
                <a:ea typeface="Arial"/>
                <a:cs typeface="Arial"/>
                <a:sym typeface="Arial"/>
              </a:rPr>
              <a:t> where you can test, develop, and run different OSs without affecting your main system.</a:t>
            </a:r>
            <a:endParaRPr sz="1400" b="0" i="0" u="none" strike="noStrike" cap="none">
              <a:solidFill>
                <a:srgbClr val="000000"/>
              </a:solidFill>
              <a:latin typeface="Arial"/>
              <a:ea typeface="Arial"/>
              <a:cs typeface="Arial"/>
              <a:sym typeface="Arial"/>
            </a:endParaRPr>
          </a:p>
          <a:p>
            <a:pPr marL="342900" marR="0" lvl="0" indent="-215900" algn="just" rtl="0">
              <a:lnSpc>
                <a:spcPct val="100000"/>
              </a:lnSpc>
              <a:spcBef>
                <a:spcPts val="0"/>
              </a:spcBef>
              <a:spcAft>
                <a:spcPts val="0"/>
              </a:spcAft>
              <a:buClr>
                <a:srgbClr val="000000"/>
              </a:buClr>
              <a:buSzPts val="2000"/>
              <a:buFont typeface="Noto Sans Symbols"/>
              <a:buNone/>
            </a:pPr>
            <a:endParaRPr sz="2000" b="0" i="0" u="none" strike="noStrike" cap="none">
              <a:solidFill>
                <a:schemeClr val="dk1"/>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Supports popular operating systems like </a:t>
            </a:r>
            <a:r>
              <a:rPr lang="en-US" sz="2000" b="1" i="0" u="none" strike="noStrike" cap="none">
                <a:solidFill>
                  <a:schemeClr val="dk1"/>
                </a:solidFill>
                <a:latin typeface="Arial"/>
                <a:ea typeface="Arial"/>
                <a:cs typeface="Arial"/>
                <a:sym typeface="Arial"/>
              </a:rPr>
              <a:t>Windows</a:t>
            </a:r>
            <a:r>
              <a:rPr lang="en-US" sz="2000" b="0"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Linux</a:t>
            </a:r>
            <a:r>
              <a:rPr lang="en-US" sz="2000" b="0" i="0" u="none" strike="noStrike" cap="none">
                <a:solidFill>
                  <a:schemeClr val="dk1"/>
                </a:solidFill>
                <a:latin typeface="Arial"/>
                <a:ea typeface="Arial"/>
                <a:cs typeface="Arial"/>
                <a:sym typeface="Arial"/>
              </a:rPr>
              <a:t>, and </a:t>
            </a:r>
            <a:r>
              <a:rPr lang="en-US" sz="2000" b="1" i="0" u="none" strike="noStrike" cap="none">
                <a:solidFill>
                  <a:schemeClr val="dk1"/>
                </a:solidFill>
                <a:latin typeface="Arial"/>
                <a:ea typeface="Arial"/>
                <a:cs typeface="Arial"/>
                <a:sym typeface="Arial"/>
              </a:rPr>
              <a:t>macOS</a:t>
            </a:r>
            <a:r>
              <a:rPr lang="en-US" sz="2000" b="0" i="0" u="none" strike="noStrike" cap="none">
                <a:solidFill>
                  <a:schemeClr val="dk1"/>
                </a:solidFill>
                <a:latin typeface="Arial"/>
                <a:ea typeface="Arial"/>
                <a:cs typeface="Arial"/>
                <a:sym typeface="Arial"/>
              </a:rPr>
              <a:t> (via virtual machine emulation). </a:t>
            </a:r>
            <a:endParaRPr sz="1400" b="0" i="0" u="none" strike="noStrike" cap="none">
              <a:solidFill>
                <a:srgbClr val="000000"/>
              </a:solidFill>
              <a:latin typeface="Arial"/>
              <a:ea typeface="Arial"/>
              <a:cs typeface="Arial"/>
              <a:sym typeface="Arial"/>
            </a:endParaRPr>
          </a:p>
        </p:txBody>
      </p:sp>
      <p:pic>
        <p:nvPicPr>
          <p:cNvPr id="312" name="Google Shape;312;p81"/>
          <p:cNvPicPr preferRelativeResize="0"/>
          <p:nvPr/>
        </p:nvPicPr>
        <p:blipFill rotWithShape="1">
          <a:blip r:embed="rId4">
            <a:alphaModFix/>
          </a:blip>
          <a:srcRect l="57295"/>
          <a:stretch/>
        </p:blipFill>
        <p:spPr>
          <a:xfrm>
            <a:off x="7843110" y="3778785"/>
            <a:ext cx="2926076" cy="2743433"/>
          </a:xfrm>
          <a:prstGeom prst="rect">
            <a:avLst/>
          </a:prstGeom>
          <a:noFill/>
          <a:ln>
            <a:noFill/>
          </a:ln>
        </p:spPr>
      </p:pic>
      <p:grpSp>
        <p:nvGrpSpPr>
          <p:cNvPr id="313" name="Google Shape;313;p81"/>
          <p:cNvGrpSpPr/>
          <p:nvPr/>
        </p:nvGrpSpPr>
        <p:grpSpPr>
          <a:xfrm>
            <a:off x="6525263" y="365990"/>
            <a:ext cx="5152617" cy="3027205"/>
            <a:chOff x="6481196" y="4076241"/>
            <a:chExt cx="4572001" cy="2560781"/>
          </a:xfrm>
        </p:grpSpPr>
        <p:pic>
          <p:nvPicPr>
            <p:cNvPr id="314" name="Google Shape;314;p81"/>
            <p:cNvPicPr preferRelativeResize="0"/>
            <p:nvPr/>
          </p:nvPicPr>
          <p:blipFill rotWithShape="1">
            <a:blip r:embed="rId4">
              <a:alphaModFix/>
            </a:blip>
            <a:srcRect l="4347" t="7428" r="33534" b="5839"/>
            <a:stretch/>
          </p:blipFill>
          <p:spPr>
            <a:xfrm>
              <a:off x="6481196" y="4081107"/>
              <a:ext cx="4572001" cy="2555915"/>
            </a:xfrm>
            <a:prstGeom prst="rect">
              <a:avLst/>
            </a:prstGeom>
            <a:noFill/>
            <a:ln>
              <a:noFill/>
            </a:ln>
          </p:spPr>
        </p:pic>
        <p:sp>
          <p:nvSpPr>
            <p:cNvPr id="315" name="Google Shape;315;p81"/>
            <p:cNvSpPr/>
            <p:nvPr/>
          </p:nvSpPr>
          <p:spPr>
            <a:xfrm>
              <a:off x="10477041" y="4076241"/>
              <a:ext cx="576156" cy="222540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82"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22" name="Google Shape;322;p82"/>
          <p:cNvSpPr txBox="1"/>
          <p:nvPr/>
        </p:nvSpPr>
        <p:spPr>
          <a:xfrm>
            <a:off x="454498" y="919309"/>
            <a:ext cx="588334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2060"/>
                </a:solidFill>
                <a:latin typeface="Arial"/>
                <a:ea typeface="Arial"/>
                <a:cs typeface="Arial"/>
                <a:sym typeface="Arial"/>
              </a:rPr>
              <a:t>Key Features </a:t>
            </a:r>
            <a:r>
              <a:rPr lang="en-US" sz="2000" b="0" i="0" u="none" strike="noStrike" cap="none">
                <a:solidFill>
                  <a:srgbClr val="002060"/>
                </a:solidFill>
                <a:latin typeface="Arial"/>
                <a:ea typeface="Arial"/>
                <a:cs typeface="Arial"/>
                <a:sym typeface="Arial"/>
              </a:rPr>
              <a:t>(VMware Workstation Professional)</a:t>
            </a:r>
            <a:endParaRPr sz="2000" b="0" i="0" u="none" strike="noStrike" cap="none">
              <a:solidFill>
                <a:srgbClr val="002060"/>
              </a:solidFill>
              <a:latin typeface="Arial"/>
              <a:ea typeface="Arial"/>
              <a:cs typeface="Arial"/>
              <a:sym typeface="Arial"/>
            </a:endParaRPr>
          </a:p>
        </p:txBody>
      </p:sp>
      <p:sp>
        <p:nvSpPr>
          <p:cNvPr id="323" name="Google Shape;323;p82"/>
          <p:cNvSpPr/>
          <p:nvPr/>
        </p:nvSpPr>
        <p:spPr>
          <a:xfrm>
            <a:off x="454499" y="1448630"/>
            <a:ext cx="6475111" cy="397031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800"/>
              <a:buFont typeface="Noto Sans Symbols"/>
              <a:buChar char="✔"/>
            </a:pPr>
            <a:r>
              <a:rPr lang="en-US" sz="1800" b="1" i="0" u="none" strike="noStrike" cap="none">
                <a:solidFill>
                  <a:srgbClr val="000000"/>
                </a:solidFill>
                <a:latin typeface="Arial"/>
                <a:ea typeface="Arial"/>
                <a:cs typeface="Arial"/>
                <a:sym typeface="Arial"/>
              </a:rPr>
              <a:t>Multiple OS Support: </a:t>
            </a:r>
            <a:r>
              <a:rPr lang="en-US" sz="1800" b="0" i="0" u="none" strike="noStrike" cap="none">
                <a:solidFill>
                  <a:srgbClr val="000000"/>
                </a:solidFill>
                <a:latin typeface="Arial"/>
                <a:ea typeface="Arial"/>
                <a:cs typeface="Arial"/>
                <a:sym typeface="Arial"/>
              </a:rPr>
              <a:t>Run multiple operating systems simultaneously (e.g., Windows, Linux)</a:t>
            </a:r>
            <a:endParaRPr sz="1400" b="0" i="0" u="none" strike="noStrike" cap="none">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Noto Sans Symbols"/>
              <a:buChar char="✔"/>
            </a:pPr>
            <a:r>
              <a:rPr lang="en-US" sz="1800" b="1" i="0" u="none" strike="noStrike" cap="none">
                <a:solidFill>
                  <a:srgbClr val="000000"/>
                </a:solidFill>
                <a:latin typeface="Arial"/>
                <a:ea typeface="Arial"/>
                <a:cs typeface="Arial"/>
                <a:sym typeface="Arial"/>
              </a:rPr>
              <a:t>Snapshots &amp; Cloning: </a:t>
            </a:r>
            <a:r>
              <a:rPr lang="en-US" sz="1800" b="0" i="0" u="none" strike="noStrike" cap="none">
                <a:solidFill>
                  <a:srgbClr val="000000"/>
                </a:solidFill>
                <a:latin typeface="Arial"/>
                <a:ea typeface="Arial"/>
                <a:cs typeface="Arial"/>
                <a:sym typeface="Arial"/>
              </a:rPr>
              <a:t>Create and restore snapshots of VMs, clone VMs to replicate environments.</a:t>
            </a:r>
            <a:endParaRPr sz="1400" b="0" i="0" u="none" strike="noStrike" cap="none">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Noto Sans Symbols"/>
              <a:buChar char="✔"/>
            </a:pPr>
            <a:r>
              <a:rPr lang="en-US" sz="1800" b="1" i="0" u="none" strike="noStrike" cap="none">
                <a:solidFill>
                  <a:srgbClr val="000000"/>
                </a:solidFill>
                <a:latin typeface="Arial"/>
                <a:ea typeface="Arial"/>
                <a:cs typeface="Arial"/>
                <a:sym typeface="Arial"/>
              </a:rPr>
              <a:t>Virtual Networking: </a:t>
            </a:r>
            <a:r>
              <a:rPr lang="en-US" sz="1800" b="0" i="0" u="none" strike="noStrike" cap="none">
                <a:solidFill>
                  <a:srgbClr val="000000"/>
                </a:solidFill>
                <a:latin typeface="Arial"/>
                <a:ea typeface="Arial"/>
                <a:cs typeface="Arial"/>
                <a:sym typeface="Arial"/>
              </a:rPr>
              <a:t>Test networking configurations with virtual networks, including NAT/Bridged/Host-only modes.</a:t>
            </a:r>
            <a:endParaRPr sz="1400" b="0" i="0" u="none" strike="noStrike" cap="none">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Noto Sans Symbols"/>
              <a:buChar char="✔"/>
            </a:pPr>
            <a:r>
              <a:rPr lang="en-US" sz="1800" b="1" i="0" u="none" strike="noStrike" cap="none">
                <a:solidFill>
                  <a:srgbClr val="000000"/>
                </a:solidFill>
                <a:latin typeface="Arial"/>
                <a:ea typeface="Arial"/>
                <a:cs typeface="Arial"/>
                <a:sym typeface="Arial"/>
              </a:rPr>
              <a:t>Hardware Virtualization:</a:t>
            </a:r>
            <a:r>
              <a:rPr lang="en-US" sz="1800" b="0" i="0" u="none" strike="noStrike" cap="none">
                <a:solidFill>
                  <a:srgbClr val="000000"/>
                </a:solidFill>
                <a:latin typeface="Arial"/>
                <a:ea typeface="Arial"/>
                <a:cs typeface="Arial"/>
                <a:sym typeface="Arial"/>
              </a:rPr>
              <a:t> Leverage advanced CPU and memory features for optimal performance.</a:t>
            </a:r>
            <a:endParaRPr sz="1400" b="0" i="0" u="none" strike="noStrike" cap="none">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Noto Sans Symbols"/>
              <a:buChar char="✔"/>
            </a:pPr>
            <a:r>
              <a:rPr lang="en-US" sz="1800" b="1" i="0" u="none" strike="noStrike" cap="none">
                <a:solidFill>
                  <a:srgbClr val="000000"/>
                </a:solidFill>
                <a:latin typeface="Arial"/>
                <a:ea typeface="Arial"/>
                <a:cs typeface="Arial"/>
                <a:sym typeface="Arial"/>
              </a:rPr>
              <a:t>3D Graphics Acceleration: </a:t>
            </a:r>
            <a:r>
              <a:rPr lang="en-US" sz="1800" b="0" i="0" u="none" strike="noStrike" cap="none">
                <a:solidFill>
                  <a:srgbClr val="000000"/>
                </a:solidFill>
                <a:latin typeface="Arial"/>
                <a:ea typeface="Arial"/>
                <a:cs typeface="Arial"/>
                <a:sym typeface="Arial"/>
              </a:rPr>
              <a:t>Run graphic-intensive applications, including 3D software/games, inside VMs.</a:t>
            </a:r>
            <a:endParaRPr sz="1800" b="0" i="0" u="none" strike="noStrike" cap="none">
              <a:solidFill>
                <a:srgbClr val="000000"/>
              </a:solidFill>
              <a:latin typeface="Arial"/>
              <a:ea typeface="Arial"/>
              <a:cs typeface="Arial"/>
              <a:sym typeface="Arial"/>
            </a:endParaRPr>
          </a:p>
        </p:txBody>
      </p:sp>
      <p:pic>
        <p:nvPicPr>
          <p:cNvPr id="324" name="Google Shape;324;p8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469439" y="4845679"/>
            <a:ext cx="1187486" cy="1146538"/>
          </a:xfrm>
          <a:prstGeom prst="rect">
            <a:avLst/>
          </a:prstGeom>
          <a:noFill/>
          <a:ln>
            <a:noFill/>
          </a:ln>
        </p:spPr>
      </p:pic>
      <p:pic>
        <p:nvPicPr>
          <p:cNvPr id="325" name="Google Shape;325;p8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042162" y="3878601"/>
            <a:ext cx="1694487" cy="1694487"/>
          </a:xfrm>
          <a:prstGeom prst="rect">
            <a:avLst/>
          </a:prstGeom>
          <a:noFill/>
          <a:ln>
            <a:noFill/>
          </a:ln>
        </p:spPr>
      </p:pic>
      <p:pic>
        <p:nvPicPr>
          <p:cNvPr id="326" name="Google Shape;326;p8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612657" y="3164328"/>
            <a:ext cx="1187526" cy="1187526"/>
          </a:xfrm>
          <a:prstGeom prst="rect">
            <a:avLst/>
          </a:prstGeom>
          <a:noFill/>
          <a:ln>
            <a:noFill/>
          </a:ln>
        </p:spPr>
      </p:pic>
      <p:pic>
        <p:nvPicPr>
          <p:cNvPr id="327" name="Google Shape;327;p8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9364338" y="2325720"/>
            <a:ext cx="1229182" cy="1229182"/>
          </a:xfrm>
          <a:prstGeom prst="rect">
            <a:avLst/>
          </a:prstGeom>
          <a:noFill/>
          <a:ln>
            <a:noFill/>
          </a:ln>
        </p:spPr>
      </p:pic>
      <p:pic>
        <p:nvPicPr>
          <p:cNvPr id="328" name="Google Shape;328;p8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469439" y="1286250"/>
            <a:ext cx="3284982" cy="877620"/>
          </a:xfrm>
          <a:prstGeom prst="rect">
            <a:avLst/>
          </a:prstGeom>
          <a:noFill/>
          <a:ln>
            <a:noFill/>
          </a:ln>
        </p:spPr>
      </p:pic>
      <p:sp>
        <p:nvSpPr>
          <p:cNvPr id="329" name="Google Shape;329;p82"/>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 (VMware)</a:t>
            </a:r>
            <a:endParaRPr sz="3200" b="1" i="0" u="none" strike="noStrike" cap="none">
              <a:solidFill>
                <a:srgbClr val="003C7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8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36" name="Google Shape;336;p83"/>
          <p:cNvSpPr txBox="1"/>
          <p:nvPr/>
        </p:nvSpPr>
        <p:spPr>
          <a:xfrm>
            <a:off x="278228" y="961240"/>
            <a:ext cx="575991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2060"/>
                </a:solidFill>
                <a:latin typeface="Arial"/>
                <a:ea typeface="Arial"/>
                <a:cs typeface="Arial"/>
                <a:sym typeface="Arial"/>
              </a:rPr>
              <a:t>Virtualization Capabilities in VMware Workstation</a:t>
            </a:r>
            <a:endParaRPr sz="2000" b="0" i="0" u="none" strike="noStrike" cap="none">
              <a:solidFill>
                <a:srgbClr val="002060"/>
              </a:solidFill>
              <a:latin typeface="Arial"/>
              <a:ea typeface="Arial"/>
              <a:cs typeface="Arial"/>
              <a:sym typeface="Arial"/>
            </a:endParaRPr>
          </a:p>
        </p:txBody>
      </p:sp>
      <p:sp>
        <p:nvSpPr>
          <p:cNvPr id="337" name="Google Shape;337;p83"/>
          <p:cNvSpPr/>
          <p:nvPr/>
        </p:nvSpPr>
        <p:spPr>
          <a:xfrm>
            <a:off x="278228" y="1575193"/>
            <a:ext cx="6188673" cy="317009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Isolated Testing Environments: </a:t>
            </a:r>
            <a:r>
              <a:rPr lang="en-US" sz="2000" b="0" i="0" u="none" strike="noStrike" cap="none">
                <a:solidFill>
                  <a:srgbClr val="000000"/>
                </a:solidFill>
                <a:latin typeface="Arial"/>
                <a:ea typeface="Arial"/>
                <a:cs typeface="Arial"/>
                <a:sym typeface="Arial"/>
              </a:rPr>
              <a:t>Safe environments for testing software or operating systems without risk to your main OS.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Networking Simulation: </a:t>
            </a:r>
            <a:r>
              <a:rPr lang="en-US" sz="2000" b="0" i="0" u="none" strike="noStrike" cap="none">
                <a:solidFill>
                  <a:srgbClr val="000000"/>
                </a:solidFill>
                <a:latin typeface="Arial"/>
                <a:ea typeface="Arial"/>
                <a:cs typeface="Arial"/>
                <a:sym typeface="Arial"/>
              </a:rPr>
              <a:t>Create complex networks with virtual routers, switches, and virtual machines.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Integration with VMware vSphere: </a:t>
            </a:r>
            <a:r>
              <a:rPr lang="en-US" sz="2000" b="0" i="0" u="none" strike="noStrike" cap="none">
                <a:solidFill>
                  <a:srgbClr val="000000"/>
                </a:solidFill>
                <a:latin typeface="Arial"/>
                <a:ea typeface="Arial"/>
                <a:cs typeface="Arial"/>
                <a:sym typeface="Arial"/>
              </a:rPr>
              <a:t>Seamlessly move virtual machines between VMware Workstation and vSphere, enabling hybrid cloud environments.</a:t>
            </a:r>
            <a:endParaRPr sz="1400" b="0" i="0" u="none" strike="noStrike" cap="none">
              <a:solidFill>
                <a:srgbClr val="000000"/>
              </a:solidFill>
              <a:latin typeface="Arial"/>
              <a:ea typeface="Arial"/>
              <a:cs typeface="Arial"/>
              <a:sym typeface="Arial"/>
            </a:endParaRPr>
          </a:p>
        </p:txBody>
      </p:sp>
      <p:pic>
        <p:nvPicPr>
          <p:cNvPr id="338" name="Google Shape;338;p83"/>
          <p:cNvPicPr preferRelativeResize="0"/>
          <p:nvPr/>
        </p:nvPicPr>
        <p:blipFill rotWithShape="1">
          <a:blip r:embed="rId4">
            <a:alphaModFix/>
          </a:blip>
          <a:srcRect l="14912" t="6318" r="13331"/>
          <a:stretch/>
        </p:blipFill>
        <p:spPr>
          <a:xfrm>
            <a:off x="6626034" y="747398"/>
            <a:ext cx="5408055" cy="5576284"/>
          </a:xfrm>
          <a:prstGeom prst="rect">
            <a:avLst/>
          </a:prstGeom>
          <a:noFill/>
          <a:ln>
            <a:noFill/>
          </a:ln>
        </p:spPr>
      </p:pic>
      <p:sp>
        <p:nvSpPr>
          <p:cNvPr id="339" name="Google Shape;339;p83"/>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 (VMware)</a:t>
            </a:r>
            <a:endParaRPr sz="3200" b="1" i="0" u="none" strike="noStrike" cap="none">
              <a:solidFill>
                <a:srgbClr val="003C7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84"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46" name="Google Shape;346;p84"/>
          <p:cNvSpPr txBox="1"/>
          <p:nvPr/>
        </p:nvSpPr>
        <p:spPr>
          <a:xfrm>
            <a:off x="278228" y="961240"/>
            <a:ext cx="233910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2060"/>
                </a:solidFill>
                <a:latin typeface="Arial"/>
                <a:ea typeface="Arial"/>
                <a:cs typeface="Arial"/>
                <a:sym typeface="Arial"/>
              </a:rPr>
              <a:t>Snapshots/Cloning</a:t>
            </a:r>
            <a:endParaRPr sz="2000" b="0" i="0" u="none" strike="noStrike" cap="none">
              <a:solidFill>
                <a:srgbClr val="002060"/>
              </a:solidFill>
              <a:latin typeface="Arial"/>
              <a:ea typeface="Arial"/>
              <a:cs typeface="Arial"/>
              <a:sym typeface="Arial"/>
            </a:endParaRPr>
          </a:p>
        </p:txBody>
      </p:sp>
      <p:sp>
        <p:nvSpPr>
          <p:cNvPr id="347" name="Google Shape;347;p84"/>
          <p:cNvSpPr/>
          <p:nvPr/>
        </p:nvSpPr>
        <p:spPr>
          <a:xfrm>
            <a:off x="278228" y="1575192"/>
            <a:ext cx="5615796" cy="2862322"/>
          </a:xfrm>
          <a:prstGeom prst="rect">
            <a:avLst/>
          </a:prstGeom>
          <a:noFill/>
          <a:ln>
            <a:noFill/>
          </a:ln>
        </p:spPr>
        <p:txBody>
          <a:bodyPr spcFirstLastPara="1" wrap="square" lIns="91425" tIns="45700" rIns="91425" bIns="45700" anchor="ctr" anchorCtr="0">
            <a:spAutoFit/>
          </a:bodyPr>
          <a:lstStyle/>
          <a:p>
            <a:pPr marL="285750" marR="0" lvl="0" indent="-285750" algn="just"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Arial"/>
                <a:ea typeface="Arial"/>
                <a:cs typeface="Arial"/>
                <a:sym typeface="Arial"/>
              </a:rPr>
              <a:t>Snapshots:</a:t>
            </a:r>
            <a:r>
              <a:rPr lang="en-US" sz="1800" b="0" i="0" u="none" strike="noStrike" cap="none">
                <a:solidFill>
                  <a:schemeClr val="dk1"/>
                </a:solidFill>
                <a:latin typeface="Arial"/>
                <a:ea typeface="Arial"/>
                <a:cs typeface="Arial"/>
                <a:sym typeface="Arial"/>
              </a:rPr>
              <a:t> Take a snapshot of your VM at any time to save its state. Revert to it later if needed.</a:t>
            </a:r>
            <a:endParaRPr sz="1400" b="0" i="0" u="none" strike="noStrike" cap="none">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Arial"/>
                <a:ea typeface="Arial"/>
                <a:cs typeface="Arial"/>
                <a:sym typeface="Arial"/>
              </a:rPr>
              <a:t>Cloning:</a:t>
            </a:r>
            <a:r>
              <a:rPr lang="en-US" sz="1800" b="0" i="0" u="none" strike="noStrike" cap="none">
                <a:solidFill>
                  <a:schemeClr val="dk1"/>
                </a:solidFill>
                <a:latin typeface="Arial"/>
                <a:ea typeface="Arial"/>
                <a:cs typeface="Arial"/>
                <a:sym typeface="Arial"/>
              </a:rPr>
              <a:t> Create an exact copy of a virtual machine for testing different configurations or versions of software.</a:t>
            </a:r>
            <a:endParaRPr sz="1400" b="0" i="0" u="none" strike="noStrike" cap="none">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Arial"/>
                <a:ea typeface="Arial"/>
                <a:cs typeface="Arial"/>
                <a:sym typeface="Arial"/>
              </a:rPr>
              <a:t>Use Cases:</a:t>
            </a:r>
            <a:r>
              <a:rPr lang="en-US" sz="1800" b="0" i="0" u="none" strike="noStrike" cap="none">
                <a:solidFill>
                  <a:schemeClr val="dk1"/>
                </a:solidFill>
                <a:latin typeface="Arial"/>
                <a:ea typeface="Arial"/>
                <a:cs typeface="Arial"/>
                <a:sym typeface="Arial"/>
              </a:rPr>
              <a:t> Test software updates, security patches, or other changes without affecting your primary environment. </a:t>
            </a:r>
            <a:endParaRPr sz="1400" b="0" i="0" u="none" strike="noStrike" cap="none">
              <a:solidFill>
                <a:srgbClr val="000000"/>
              </a:solidFill>
              <a:latin typeface="Arial"/>
              <a:ea typeface="Arial"/>
              <a:cs typeface="Arial"/>
              <a:sym typeface="Arial"/>
            </a:endParaRPr>
          </a:p>
        </p:txBody>
      </p:sp>
      <p:pic>
        <p:nvPicPr>
          <p:cNvPr id="348" name="Google Shape;348;p84"/>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6224530" y="1260285"/>
            <a:ext cx="5558082" cy="3399850"/>
          </a:xfrm>
          <a:prstGeom prst="roundRect">
            <a:avLst>
              <a:gd name="adj" fmla="val 8594"/>
            </a:avLst>
          </a:prstGeom>
          <a:solidFill>
            <a:srgbClr val="ECECEC"/>
          </a:solidFill>
          <a:ln>
            <a:noFill/>
          </a:ln>
        </p:spPr>
      </p:pic>
      <p:sp>
        <p:nvSpPr>
          <p:cNvPr id="349" name="Google Shape;349;p84"/>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 (VMware)</a:t>
            </a:r>
            <a:endParaRPr sz="3200" b="1" i="0" u="none" strike="noStrike" cap="none">
              <a:solidFill>
                <a:srgbClr val="003C7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85"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56" name="Google Shape;356;p85"/>
          <p:cNvSpPr txBox="1"/>
          <p:nvPr/>
        </p:nvSpPr>
        <p:spPr>
          <a:xfrm>
            <a:off x="278228" y="961240"/>
            <a:ext cx="524214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2060"/>
                </a:solidFill>
                <a:latin typeface="Arial"/>
                <a:ea typeface="Arial"/>
                <a:cs typeface="Arial"/>
                <a:sym typeface="Arial"/>
              </a:rPr>
              <a:t>Why use VMware Workstation Professional?</a:t>
            </a:r>
            <a:endParaRPr sz="2000" b="0" i="0" u="none" strike="noStrike" cap="none">
              <a:solidFill>
                <a:srgbClr val="002060"/>
              </a:solidFill>
              <a:latin typeface="Arial"/>
              <a:ea typeface="Arial"/>
              <a:cs typeface="Arial"/>
              <a:sym typeface="Arial"/>
            </a:endParaRPr>
          </a:p>
        </p:txBody>
      </p:sp>
      <p:sp>
        <p:nvSpPr>
          <p:cNvPr id="357" name="Google Shape;357;p85"/>
          <p:cNvSpPr/>
          <p:nvPr/>
        </p:nvSpPr>
        <p:spPr>
          <a:xfrm>
            <a:off x="278228" y="1387535"/>
            <a:ext cx="5765494" cy="378565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Safety: </a:t>
            </a:r>
            <a:r>
              <a:rPr lang="en-US" sz="2000" b="0" i="0" u="none" strike="noStrike" cap="none">
                <a:solidFill>
                  <a:srgbClr val="000000"/>
                </a:solidFill>
                <a:latin typeface="Arial"/>
                <a:ea typeface="Arial"/>
                <a:cs typeface="Arial"/>
                <a:sym typeface="Arial"/>
              </a:rPr>
              <a:t>Test new software or configurations in a safe, isolated environment.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Cost-effective: </a:t>
            </a:r>
            <a:r>
              <a:rPr lang="en-US" sz="2000" b="0" i="0" u="none" strike="noStrike" cap="none">
                <a:solidFill>
                  <a:srgbClr val="000000"/>
                </a:solidFill>
                <a:latin typeface="Arial"/>
                <a:ea typeface="Arial"/>
                <a:cs typeface="Arial"/>
                <a:sym typeface="Arial"/>
              </a:rPr>
              <a:t>No need for multiple physical machines. Save on hardware costs.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Flexibility: </a:t>
            </a:r>
            <a:r>
              <a:rPr lang="en-US" sz="2000" b="0" i="0" u="none" strike="noStrike" cap="none">
                <a:solidFill>
                  <a:srgbClr val="000000"/>
                </a:solidFill>
                <a:latin typeface="Arial"/>
                <a:ea typeface="Arial"/>
                <a:cs typeface="Arial"/>
                <a:sym typeface="Arial"/>
              </a:rPr>
              <a:t>Easily switch between different OSes without rebooting.</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Learning Tool: </a:t>
            </a:r>
            <a:r>
              <a:rPr lang="en-US" sz="2000" b="0" i="0" u="none" strike="noStrike" cap="none">
                <a:solidFill>
                  <a:srgbClr val="000000"/>
                </a:solidFill>
                <a:latin typeface="Arial"/>
                <a:ea typeface="Arial"/>
                <a:cs typeface="Arial"/>
                <a:sym typeface="Arial"/>
              </a:rPr>
              <a:t>Perfect for students, developers, and IT professionals to learn and experiment with various operating systems and configurations.</a:t>
            </a:r>
            <a:endParaRPr sz="1400" b="0" i="0" u="none" strike="noStrike" cap="none">
              <a:solidFill>
                <a:srgbClr val="000000"/>
              </a:solidFill>
              <a:latin typeface="Arial"/>
              <a:ea typeface="Arial"/>
              <a:cs typeface="Arial"/>
              <a:sym typeface="Arial"/>
            </a:endParaRPr>
          </a:p>
        </p:txBody>
      </p:sp>
      <p:pic>
        <p:nvPicPr>
          <p:cNvPr id="358" name="Google Shape;358;p85"/>
          <p:cNvPicPr preferRelativeResize="0"/>
          <p:nvPr/>
        </p:nvPicPr>
        <p:blipFill rotWithShape="1">
          <a:blip r:embed="rId4">
            <a:alphaModFix/>
          </a:blip>
          <a:srcRect b="6036"/>
          <a:stretch/>
        </p:blipFill>
        <p:spPr>
          <a:xfrm>
            <a:off x="6292481" y="1155172"/>
            <a:ext cx="5731265" cy="4018015"/>
          </a:xfrm>
          <a:prstGeom prst="rect">
            <a:avLst/>
          </a:prstGeom>
          <a:noFill/>
          <a:ln w="9525" cap="flat" cmpd="sng">
            <a:solidFill>
              <a:schemeClr val="dk1"/>
            </a:solidFill>
            <a:prstDash val="solid"/>
            <a:round/>
            <a:headEnd type="none" w="sm" len="sm"/>
            <a:tailEnd type="none" w="sm" len="sm"/>
          </a:ln>
        </p:spPr>
      </p:pic>
      <p:sp>
        <p:nvSpPr>
          <p:cNvPr id="359" name="Google Shape;359;p85"/>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 (VMware)</a:t>
            </a:r>
            <a:endParaRPr sz="3200" b="1" i="0" u="none" strike="noStrike" cap="none">
              <a:solidFill>
                <a:srgbClr val="003C7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86"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66" name="Google Shape;366;p86"/>
          <p:cNvSpPr txBox="1"/>
          <p:nvPr/>
        </p:nvSpPr>
        <p:spPr>
          <a:xfrm>
            <a:off x="564667" y="939206"/>
            <a:ext cx="550984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2060"/>
                </a:solidFill>
                <a:latin typeface="Arial"/>
                <a:ea typeface="Arial"/>
                <a:cs typeface="Arial"/>
                <a:sym typeface="Arial"/>
              </a:rPr>
              <a:t>System Requirements for VMware Workstation</a:t>
            </a:r>
            <a:endParaRPr sz="2000" b="0" i="0" u="none" strike="noStrike" cap="none">
              <a:solidFill>
                <a:srgbClr val="002060"/>
              </a:solidFill>
              <a:latin typeface="Arial"/>
              <a:ea typeface="Arial"/>
              <a:cs typeface="Arial"/>
              <a:sym typeface="Arial"/>
            </a:endParaRPr>
          </a:p>
        </p:txBody>
      </p:sp>
      <p:sp>
        <p:nvSpPr>
          <p:cNvPr id="367" name="Google Shape;367;p86"/>
          <p:cNvSpPr/>
          <p:nvPr/>
        </p:nvSpPr>
        <p:spPr>
          <a:xfrm>
            <a:off x="564668" y="1339316"/>
            <a:ext cx="6970870" cy="16004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A compatible 64-bit x86/AMD64 CPU launched in 2011 or later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1.3GHz or faster core speed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AMD CPU requires AMD-V. Intel CPU requires VT-x</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2GB RAM minimum/ 4GB RAM or more recommended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VMware Workstation Pro and Player run on most 64-bit Windows or Linux host OS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VMware Workstation 17 supports hundreds of 32-bit and 64-bit guest OS. Here is a list of the most popular:</a:t>
            </a:r>
            <a:endParaRPr sz="1400" b="0" i="0" u="none" strike="noStrike" cap="none">
              <a:solidFill>
                <a:srgbClr val="000000"/>
              </a:solidFill>
              <a:latin typeface="Arial"/>
              <a:ea typeface="Arial"/>
              <a:cs typeface="Arial"/>
              <a:sym typeface="Arial"/>
            </a:endParaRPr>
          </a:p>
        </p:txBody>
      </p:sp>
      <p:sp>
        <p:nvSpPr>
          <p:cNvPr id="368" name="Google Shape;368;p86"/>
          <p:cNvSpPr/>
          <p:nvPr/>
        </p:nvSpPr>
        <p:spPr>
          <a:xfrm>
            <a:off x="1417834" y="2715287"/>
            <a:ext cx="4729545" cy="2677656"/>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Noto Sans Symbols"/>
              <a:buNone/>
            </a:pP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Windows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Ubuntu</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RedHat</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SUSE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Oracle Linux</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Debian</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Fedora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OpenSUSE</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Mint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CentOS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Solaris, FreeBSD, and various other Linux Distros</a:t>
            </a:r>
            <a:endParaRPr sz="1400" b="0" i="0" u="none" strike="noStrike" cap="none">
              <a:solidFill>
                <a:srgbClr val="000000"/>
              </a:solidFill>
              <a:latin typeface="Arial"/>
              <a:ea typeface="Arial"/>
              <a:cs typeface="Arial"/>
              <a:sym typeface="Arial"/>
            </a:endParaRPr>
          </a:p>
        </p:txBody>
      </p:sp>
      <p:sp>
        <p:nvSpPr>
          <p:cNvPr id="369" name="Google Shape;369;p86"/>
          <p:cNvSpPr/>
          <p:nvPr/>
        </p:nvSpPr>
        <p:spPr>
          <a:xfrm>
            <a:off x="1417834" y="6359111"/>
            <a:ext cx="1009062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Reference: </a:t>
            </a:r>
            <a:r>
              <a:rPr lang="en-US" sz="1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https://docs.vmware.com/en/VMware-Workstation-Pro/17.5.2/rn/vmware-workstation-1752-pro-release-notes/index.html</a:t>
            </a: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grpSp>
        <p:nvGrpSpPr>
          <p:cNvPr id="370" name="Google Shape;370;p86"/>
          <p:cNvGrpSpPr/>
          <p:nvPr/>
        </p:nvGrpSpPr>
        <p:grpSpPr>
          <a:xfrm>
            <a:off x="7932508" y="1112731"/>
            <a:ext cx="3575950" cy="4763296"/>
            <a:chOff x="7932508" y="1112731"/>
            <a:chExt cx="3575950" cy="4763296"/>
          </a:xfrm>
        </p:grpSpPr>
        <p:pic>
          <p:nvPicPr>
            <p:cNvPr id="371" name="Google Shape;371;p86"/>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7932508" y="1112731"/>
              <a:ext cx="3575950" cy="4763296"/>
            </a:xfrm>
            <a:prstGeom prst="rect">
              <a:avLst/>
            </a:prstGeom>
            <a:noFill/>
            <a:ln>
              <a:noFill/>
            </a:ln>
          </p:spPr>
        </p:pic>
        <p:sp>
          <p:nvSpPr>
            <p:cNvPr id="372" name="Google Shape;372;p86"/>
            <p:cNvSpPr/>
            <p:nvPr/>
          </p:nvSpPr>
          <p:spPr>
            <a:xfrm>
              <a:off x="9573658" y="4649118"/>
              <a:ext cx="1934800" cy="74382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73" name="Google Shape;373;p86"/>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 (VMware)</a:t>
            </a:r>
            <a:endParaRPr sz="3200" b="1" i="0" u="none" strike="noStrike" cap="none">
              <a:solidFill>
                <a:srgbClr val="003C7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87"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80" name="Google Shape;380;p87"/>
          <p:cNvSpPr txBox="1"/>
          <p:nvPr/>
        </p:nvSpPr>
        <p:spPr>
          <a:xfrm>
            <a:off x="7610203" y="455010"/>
            <a:ext cx="348685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Interactive Demo</a:t>
            </a:r>
            <a:endParaRPr sz="3200" b="1" i="0" u="none" strike="noStrike" cap="none">
              <a:solidFill>
                <a:srgbClr val="002060"/>
              </a:solidFill>
              <a:latin typeface="Arial"/>
              <a:ea typeface="Arial"/>
              <a:cs typeface="Arial"/>
              <a:sym typeface="Arial"/>
            </a:endParaRPr>
          </a:p>
        </p:txBody>
      </p:sp>
      <p:grpSp>
        <p:nvGrpSpPr>
          <p:cNvPr id="381" name="Google Shape;381;p87"/>
          <p:cNvGrpSpPr/>
          <p:nvPr/>
        </p:nvGrpSpPr>
        <p:grpSpPr>
          <a:xfrm>
            <a:off x="212120" y="1101486"/>
            <a:ext cx="5418278" cy="2792020"/>
            <a:chOff x="6481196" y="4076241"/>
            <a:chExt cx="4572001" cy="2560781"/>
          </a:xfrm>
        </p:grpSpPr>
        <p:pic>
          <p:nvPicPr>
            <p:cNvPr id="382" name="Google Shape;382;p87"/>
            <p:cNvPicPr preferRelativeResize="0"/>
            <p:nvPr/>
          </p:nvPicPr>
          <p:blipFill rotWithShape="1">
            <a:blip r:embed="rId4">
              <a:alphaModFix/>
            </a:blip>
            <a:srcRect l="4347" t="7428" r="33534" b="5839"/>
            <a:stretch/>
          </p:blipFill>
          <p:spPr>
            <a:xfrm>
              <a:off x="6481196" y="4081107"/>
              <a:ext cx="4572001" cy="2555915"/>
            </a:xfrm>
            <a:prstGeom prst="rect">
              <a:avLst/>
            </a:prstGeom>
            <a:noFill/>
            <a:ln>
              <a:noFill/>
            </a:ln>
          </p:spPr>
        </p:pic>
        <p:sp>
          <p:nvSpPr>
            <p:cNvPr id="383" name="Google Shape;383;p87"/>
            <p:cNvSpPr/>
            <p:nvPr/>
          </p:nvSpPr>
          <p:spPr>
            <a:xfrm>
              <a:off x="10477041" y="4076241"/>
              <a:ext cx="576156" cy="222540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384" name="Google Shape;384;p87"/>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6043668" y="3069156"/>
            <a:ext cx="5925187" cy="3538255"/>
          </a:xfrm>
          <a:prstGeom prst="roundRect">
            <a:avLst>
              <a:gd name="adj" fmla="val 8594"/>
            </a:avLst>
          </a:prstGeom>
          <a:solidFill>
            <a:srgbClr val="ECECEC"/>
          </a:solidFill>
          <a:ln>
            <a:noFill/>
          </a:ln>
        </p:spPr>
      </p:pic>
      <p:sp>
        <p:nvSpPr>
          <p:cNvPr id="385" name="Google Shape;385;p87"/>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 (VMware)</a:t>
            </a:r>
            <a:endParaRPr sz="3200" b="1" i="0" u="none" strike="noStrike" cap="none">
              <a:solidFill>
                <a:srgbClr val="003C71"/>
              </a:solidFill>
              <a:latin typeface="Arial"/>
              <a:ea typeface="Arial"/>
              <a:cs typeface="Arial"/>
              <a:sym typeface="Arial"/>
            </a:endParaRPr>
          </a:p>
        </p:txBody>
      </p:sp>
      <p:grpSp>
        <p:nvGrpSpPr>
          <p:cNvPr id="386" name="Google Shape;386;p87"/>
          <p:cNvGrpSpPr/>
          <p:nvPr/>
        </p:nvGrpSpPr>
        <p:grpSpPr>
          <a:xfrm>
            <a:off x="7799775" y="1675415"/>
            <a:ext cx="3107708" cy="916808"/>
            <a:chOff x="77281" y="94146"/>
            <a:chExt cx="3107708" cy="916808"/>
          </a:xfrm>
        </p:grpSpPr>
        <p:pic>
          <p:nvPicPr>
            <p:cNvPr id="387" name="Google Shape;387;p87"/>
            <p:cNvPicPr preferRelativeResize="0"/>
            <p:nvPr/>
          </p:nvPicPr>
          <p:blipFill rotWithShape="1">
            <a:blip r:embed="rId6">
              <a:alphaModFix/>
            </a:blip>
            <a:srcRect l="16091" t="28174" r="14843" b="25981"/>
            <a:stretch/>
          </p:blipFill>
          <p:spPr>
            <a:xfrm>
              <a:off x="77281" y="94146"/>
              <a:ext cx="3107708" cy="916808"/>
            </a:xfrm>
            <a:prstGeom prst="rect">
              <a:avLst/>
            </a:prstGeom>
            <a:noFill/>
            <a:ln>
              <a:noFill/>
            </a:ln>
          </p:spPr>
        </p:pic>
        <p:sp>
          <p:nvSpPr>
            <p:cNvPr id="388" name="Google Shape;388;p87"/>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1</a:t>
              </a:r>
              <a:endParaRPr sz="2400" b="1" i="0" u="none" strike="noStrike" cap="none">
                <a:solidFill>
                  <a:schemeClr val="lt1"/>
                </a:solidFill>
                <a:latin typeface="Arial"/>
                <a:ea typeface="Arial"/>
                <a:cs typeface="Arial"/>
                <a:sym typeface="Arial"/>
              </a:endParaRPr>
            </a:p>
          </p:txBody>
        </p:sp>
      </p:grpSp>
      <p:sp>
        <p:nvSpPr>
          <p:cNvPr id="389" name="Google Shape;389;p87"/>
          <p:cNvSpPr txBox="1"/>
          <p:nvPr/>
        </p:nvSpPr>
        <p:spPr>
          <a:xfrm>
            <a:off x="9006261" y="1021777"/>
            <a:ext cx="481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2060"/>
                </a:solidFill>
                <a:latin typeface="Arial"/>
                <a:ea typeface="Arial"/>
                <a:cs typeface="Arial"/>
                <a:sym typeface="Arial"/>
              </a:rPr>
              <a:t>&amp;</a:t>
            </a:r>
            <a:endParaRPr sz="3200" b="1" i="0" u="none" strike="noStrike" cap="none">
              <a:solidFill>
                <a:srgbClr val="002060"/>
              </a:solidFill>
              <a:latin typeface="Arial"/>
              <a:ea typeface="Arial"/>
              <a:cs typeface="Arial"/>
              <a:sym typeface="Arial"/>
            </a:endParaRPr>
          </a:p>
        </p:txBody>
      </p:sp>
      <p:sp>
        <p:nvSpPr>
          <p:cNvPr id="390" name="Google Shape;390;p87"/>
          <p:cNvSpPr txBox="1"/>
          <p:nvPr/>
        </p:nvSpPr>
        <p:spPr>
          <a:xfrm>
            <a:off x="276850" y="4209950"/>
            <a:ext cx="56406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Download CentOS 8 VMware Image: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dirty="0">
                <a:solidFill>
                  <a:schemeClr val="hlink"/>
                </a:solidFill>
                <a:latin typeface="Arial"/>
                <a:ea typeface="Arial"/>
                <a:cs typeface="Arial"/>
                <a:sym typeface="Arial"/>
                <a:hlinkClick r:id="rId7"/>
              </a:rPr>
              <a:t>https://www.linuxvmimages.com/images/centos-8/</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In Windows, ensure 7z (</a:t>
            </a:r>
            <a:r>
              <a:rPr lang="en-US" sz="1400" b="0" i="0" u="sng" strike="noStrike" cap="none" dirty="0">
                <a:solidFill>
                  <a:schemeClr val="hlink"/>
                </a:solidFill>
                <a:latin typeface="Arial"/>
                <a:ea typeface="Arial"/>
                <a:cs typeface="Arial"/>
                <a:sym typeface="Arial"/>
                <a:hlinkClick r:id="rId8"/>
              </a:rPr>
              <a:t>https://7-zip.org/download.html</a:t>
            </a:r>
            <a:r>
              <a:rPr lang="en-US" sz="1400" b="0" i="0" u="none" strike="noStrike" cap="none" dirty="0">
                <a:solidFill>
                  <a:srgbClr val="000000"/>
                </a:solidFill>
                <a:latin typeface="Arial"/>
                <a:ea typeface="Arial"/>
                <a:cs typeface="Arial"/>
                <a:sym typeface="Arial"/>
              </a:rPr>
              <a:t>) installed.</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88"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97" name="Google Shape;397;p88"/>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 (KVM)</a:t>
            </a:r>
            <a:endParaRPr sz="3200" b="1" i="0" u="none" strike="noStrike" cap="none">
              <a:solidFill>
                <a:srgbClr val="003C71"/>
              </a:solidFill>
              <a:latin typeface="Arial"/>
              <a:ea typeface="Arial"/>
              <a:cs typeface="Arial"/>
              <a:sym typeface="Arial"/>
            </a:endParaRPr>
          </a:p>
        </p:txBody>
      </p:sp>
      <p:sp>
        <p:nvSpPr>
          <p:cNvPr id="398" name="Google Shape;398;p88"/>
          <p:cNvSpPr/>
          <p:nvPr/>
        </p:nvSpPr>
        <p:spPr>
          <a:xfrm>
            <a:off x="101600" y="1078688"/>
            <a:ext cx="5059680"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FF0000"/>
                </a:solidFill>
                <a:latin typeface="Arial"/>
                <a:ea typeface="Arial"/>
                <a:cs typeface="Arial"/>
                <a:sym typeface="Arial"/>
              </a:rPr>
              <a:t>KVM</a:t>
            </a:r>
            <a:r>
              <a:rPr lang="en-US" sz="2000" b="0" i="0" u="none" strike="noStrike" cap="none">
                <a:solidFill>
                  <a:srgbClr val="000000"/>
                </a:solidFill>
                <a:latin typeface="Arial"/>
                <a:ea typeface="Arial"/>
                <a:cs typeface="Arial"/>
                <a:sym typeface="Arial"/>
              </a:rPr>
              <a:t> hypervisor enables full virtualization capabilities. It provides each VM with all typical services of the physical system, including virtual BIOS/Hardware, such as processor, memory, storage, and network cards. As a result, every VM completely simulates a physical machine.</a:t>
            </a:r>
            <a:endParaRPr sz="2000" b="0" i="0" u="none" strike="noStrike" cap="none">
              <a:solidFill>
                <a:srgbClr val="000000"/>
              </a:solidFill>
              <a:latin typeface="Arial"/>
              <a:ea typeface="Arial"/>
              <a:cs typeface="Arial"/>
              <a:sym typeface="Arial"/>
            </a:endParaRPr>
          </a:p>
        </p:txBody>
      </p:sp>
      <p:pic>
        <p:nvPicPr>
          <p:cNvPr id="399" name="Google Shape;399;p88"/>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5319172" y="614925"/>
            <a:ext cx="6700273" cy="5084835"/>
          </a:xfrm>
          <a:prstGeom prst="rect">
            <a:avLst/>
          </a:prstGeom>
          <a:noFill/>
          <a:ln>
            <a:noFill/>
          </a:ln>
        </p:spPr>
      </p:pic>
      <p:sp>
        <p:nvSpPr>
          <p:cNvPr id="400" name="Google Shape;400;p88"/>
          <p:cNvSpPr/>
          <p:nvPr/>
        </p:nvSpPr>
        <p:spPr>
          <a:xfrm>
            <a:off x="101600" y="3656747"/>
            <a:ext cx="5059680" cy="17543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FF0000"/>
                </a:solidFill>
                <a:latin typeface="+mj-lt"/>
                <a:ea typeface="Ubuntu"/>
                <a:cs typeface="Ubuntu"/>
                <a:sym typeface="Ubuntu"/>
              </a:rPr>
              <a:t>KVM</a:t>
            </a:r>
            <a:r>
              <a:rPr lang="en-US" sz="1800" b="0" i="0" u="none" strike="noStrike" cap="none" dirty="0">
                <a:solidFill>
                  <a:srgbClr val="000000"/>
                </a:solidFill>
                <a:latin typeface="+mj-lt"/>
                <a:ea typeface="Ubuntu"/>
                <a:cs typeface="Ubuntu"/>
                <a:sym typeface="Ubuntu"/>
              </a:rPr>
              <a:t> is available as a </a:t>
            </a:r>
            <a:r>
              <a:rPr lang="en-US" sz="1800" b="1" i="0" u="none" strike="noStrike" cap="none" dirty="0">
                <a:solidFill>
                  <a:srgbClr val="000000"/>
                </a:solidFill>
                <a:latin typeface="+mj-lt"/>
                <a:ea typeface="Ubuntu"/>
                <a:cs typeface="Ubuntu"/>
                <a:sym typeface="Ubuntu"/>
              </a:rPr>
              <a:t>Linux Kernel module</a:t>
            </a:r>
            <a:r>
              <a:rPr lang="en-US" sz="1800" b="0" i="0" u="none" strike="noStrike" cap="none" dirty="0">
                <a:solidFill>
                  <a:srgbClr val="000000"/>
                </a:solidFill>
                <a:latin typeface="+mj-lt"/>
                <a:ea typeface="Ubuntu"/>
                <a:cs typeface="Ubuntu"/>
                <a:sym typeface="Ubuntu"/>
              </a:rPr>
              <a:t>. It plugs directly into the kernel’s code and allows it to function as a </a:t>
            </a:r>
            <a:r>
              <a:rPr lang="en-US" sz="1800" b="1" i="0" u="none" strike="noStrike" cap="none" dirty="0">
                <a:solidFill>
                  <a:srgbClr val="000000"/>
                </a:solidFill>
                <a:latin typeface="+mj-lt"/>
                <a:ea typeface="Ubuntu"/>
                <a:cs typeface="Ubuntu"/>
                <a:sym typeface="Ubuntu"/>
              </a:rPr>
              <a:t>Hypervisor</a:t>
            </a:r>
            <a:r>
              <a:rPr lang="en-US" sz="1800" b="0" i="0" u="none" strike="noStrike" cap="none" dirty="0">
                <a:solidFill>
                  <a:srgbClr val="000000"/>
                </a:solidFill>
                <a:latin typeface="+mj-lt"/>
                <a:ea typeface="Ubuntu"/>
                <a:cs typeface="Ubuntu"/>
                <a:sym typeface="Ubuntu"/>
              </a:rPr>
              <a:t>. Every VM runs as a separate Linux process with dedicated virtual hardware.  KVM can only be used on a CPU with extensions such as</a:t>
            </a:r>
            <a:r>
              <a:rPr lang="en-US" sz="1800" b="0" i="0" u="sng" strike="noStrike" cap="none" dirty="0">
                <a:solidFill>
                  <a:srgbClr val="000000"/>
                </a:solidFill>
                <a:latin typeface="+mj-lt"/>
                <a:ea typeface="Ubuntu"/>
                <a:cs typeface="Ubuntu"/>
                <a:sym typeface="Ubuntu"/>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Intel-VT</a:t>
            </a:r>
            <a:r>
              <a:rPr lang="en-US" sz="1800" b="0" i="0" u="none" strike="noStrike" cap="none" dirty="0">
                <a:solidFill>
                  <a:srgbClr val="000000"/>
                </a:solidFill>
                <a:latin typeface="+mj-lt"/>
                <a:ea typeface="Ubuntu"/>
                <a:cs typeface="Ubuntu"/>
                <a:sym typeface="Ubuntu"/>
              </a:rPr>
              <a:t> or</a:t>
            </a:r>
            <a:r>
              <a:rPr lang="en-US" sz="1800" b="0" i="0" u="sng" strike="noStrike" cap="none" dirty="0">
                <a:solidFill>
                  <a:srgbClr val="000000"/>
                </a:solidFill>
                <a:latin typeface="+mj-lt"/>
                <a:ea typeface="Ubuntu"/>
                <a:cs typeface="Ubuntu"/>
                <a:sym typeface="Ubuntu"/>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AMD-V</a:t>
            </a:r>
            <a:r>
              <a:rPr lang="en-US" sz="1800" b="0" i="0" u="none" strike="noStrike" cap="none" dirty="0">
                <a:solidFill>
                  <a:srgbClr val="000000"/>
                </a:solidFill>
                <a:latin typeface="+mj-lt"/>
                <a:ea typeface="Ubuntu"/>
                <a:cs typeface="Ubuntu"/>
                <a:sym typeface="Ubuntu"/>
              </a:rPr>
              <a:t>.</a:t>
            </a:r>
            <a:endParaRPr sz="1800" b="0" i="0" u="none" strike="noStrike" cap="none" dirty="0">
              <a:solidFill>
                <a:srgbClr val="000000"/>
              </a:solidFill>
              <a:latin typeface="+mj-lt"/>
              <a:sym typeface="Arial"/>
            </a:endParaRPr>
          </a:p>
        </p:txBody>
      </p:sp>
      <p:sp>
        <p:nvSpPr>
          <p:cNvPr id="401" name="Google Shape;401;p88"/>
          <p:cNvSpPr/>
          <p:nvPr/>
        </p:nvSpPr>
        <p:spPr>
          <a:xfrm>
            <a:off x="7082199" y="5687224"/>
            <a:ext cx="374493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002060"/>
                </a:solidFill>
                <a:latin typeface="Ubuntu"/>
                <a:ea typeface="Ubuntu"/>
                <a:cs typeface="Ubuntu"/>
                <a:sym typeface="Ubuntu"/>
              </a:rPr>
              <a:t>Will discuss it more in the next Lecture.</a:t>
            </a:r>
            <a:endParaRPr sz="1600" b="0" i="1" u="none"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pic>
        <p:nvPicPr>
          <p:cNvPr id="186" name="Google Shape;186;p5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87" name="Google Shape;187;p51"/>
          <p:cNvSpPr/>
          <p:nvPr/>
        </p:nvSpPr>
        <p:spPr>
          <a:xfrm>
            <a:off x="334048" y="426783"/>
            <a:ext cx="756027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Cloud Computing (Cloud Technology)</a:t>
            </a:r>
            <a:endParaRPr sz="3200" b="1" i="0" u="none" strike="noStrike" cap="none">
              <a:solidFill>
                <a:srgbClr val="003C71"/>
              </a:solidFill>
              <a:latin typeface="Arial"/>
              <a:ea typeface="Arial"/>
              <a:cs typeface="Arial"/>
              <a:sym typeface="Arial"/>
            </a:endParaRPr>
          </a:p>
        </p:txBody>
      </p:sp>
      <p:sp>
        <p:nvSpPr>
          <p:cNvPr id="188" name="Google Shape;188;p51"/>
          <p:cNvSpPr/>
          <p:nvPr/>
        </p:nvSpPr>
        <p:spPr>
          <a:xfrm>
            <a:off x="395008" y="1048773"/>
            <a:ext cx="7183120" cy="452431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sng" strike="noStrike" cap="none">
                <a:solidFill>
                  <a:schemeClr val="dk1"/>
                </a:solidFill>
                <a:latin typeface="Arial"/>
                <a:ea typeface="Arial"/>
                <a:cs typeface="Arial"/>
                <a:sym typeface="Arial"/>
              </a:rPr>
              <a:t>What is Cloud Technology?</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Cloud Technology </a:t>
            </a:r>
            <a:r>
              <a:rPr lang="en-US" sz="1800" b="0" i="0" u="none" strike="noStrike" cap="none">
                <a:solidFill>
                  <a:schemeClr val="dk1"/>
                </a:solidFill>
                <a:latin typeface="Arial"/>
                <a:ea typeface="Arial"/>
                <a:cs typeface="Arial"/>
                <a:sym typeface="Arial"/>
              </a:rPr>
              <a:t>enables access to computing resources like storage, databases, servers, and software over the internet.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sng" strike="noStrike" cap="none">
                <a:solidFill>
                  <a:schemeClr val="dk1"/>
                </a:solidFill>
                <a:latin typeface="Arial"/>
                <a:ea typeface="Arial"/>
                <a:cs typeface="Arial"/>
                <a:sym typeface="Arial"/>
              </a:rPr>
              <a:t>Types of Cloud Models</a:t>
            </a:r>
            <a:endParaRPr sz="2400" b="0"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Public Cloud</a:t>
            </a:r>
            <a:r>
              <a:rPr lang="en-US" sz="1800" b="0" i="0" u="none" strike="noStrike" cap="none">
                <a:solidFill>
                  <a:srgbClr val="FF0000"/>
                </a:solidFill>
                <a:latin typeface="Arial"/>
                <a:ea typeface="Arial"/>
                <a:cs typeface="Arial"/>
                <a:sym typeface="Arial"/>
              </a:rPr>
              <a:t>: </a:t>
            </a:r>
            <a:r>
              <a:rPr lang="en-US" sz="1800" b="0" i="0" u="none" strike="noStrike" cap="none">
                <a:solidFill>
                  <a:schemeClr val="dk1"/>
                </a:solidFill>
                <a:latin typeface="Arial"/>
                <a:ea typeface="Arial"/>
                <a:cs typeface="Arial"/>
                <a:sym typeface="Arial"/>
              </a:rPr>
              <a:t>Shared resources provided by third-party vendors.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Private Cloud</a:t>
            </a:r>
            <a:r>
              <a:rPr lang="en-US" sz="1800" b="0" i="0" u="none" strike="noStrike" cap="none">
                <a:solidFill>
                  <a:srgbClr val="FF0000"/>
                </a:solidFill>
                <a:latin typeface="Arial"/>
                <a:ea typeface="Arial"/>
                <a:cs typeface="Arial"/>
                <a:sym typeface="Arial"/>
              </a:rPr>
              <a:t>: </a:t>
            </a:r>
            <a:r>
              <a:rPr lang="en-US" sz="1800" b="0" i="0" u="none" strike="noStrike" cap="none">
                <a:solidFill>
                  <a:schemeClr val="dk1"/>
                </a:solidFill>
                <a:latin typeface="Arial"/>
                <a:ea typeface="Arial"/>
                <a:cs typeface="Arial"/>
                <a:sym typeface="Arial"/>
              </a:rPr>
              <a:t>Dedicated resources for one organization.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Hybrid Cloud</a:t>
            </a:r>
            <a:r>
              <a:rPr lang="en-US" sz="1800" b="0" i="0" u="none" strike="noStrike" cap="none">
                <a:solidFill>
                  <a:srgbClr val="FF0000"/>
                </a:solidFill>
                <a:latin typeface="Arial"/>
                <a:ea typeface="Arial"/>
                <a:cs typeface="Arial"/>
                <a:sym typeface="Arial"/>
              </a:rPr>
              <a:t>: </a:t>
            </a:r>
            <a:r>
              <a:rPr lang="en-US" sz="1800" b="0" i="0" u="none" strike="noStrike" cap="none">
                <a:solidFill>
                  <a:schemeClr val="dk1"/>
                </a:solidFill>
                <a:latin typeface="Arial"/>
                <a:ea typeface="Arial"/>
                <a:cs typeface="Arial"/>
                <a:sym typeface="Arial"/>
              </a:rPr>
              <a:t>Combination of public and private clouds.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Multi-Cloud</a:t>
            </a:r>
            <a:r>
              <a:rPr lang="en-US" sz="1800" b="0" i="0" u="none" strike="noStrike" cap="none">
                <a:solidFill>
                  <a:srgbClr val="FF0000"/>
                </a:solidFill>
                <a:latin typeface="Arial"/>
                <a:ea typeface="Arial"/>
                <a:cs typeface="Arial"/>
                <a:sym typeface="Arial"/>
              </a:rPr>
              <a:t>:</a:t>
            </a:r>
            <a:r>
              <a:rPr lang="en-US" sz="1800" b="0" i="0" u="none" strike="noStrike" cap="none">
                <a:solidFill>
                  <a:schemeClr val="dk1"/>
                </a:solidFill>
                <a:latin typeface="Arial"/>
                <a:ea typeface="Arial"/>
                <a:cs typeface="Arial"/>
                <a:sym typeface="Arial"/>
              </a:rPr>
              <a:t> Use of multiple cloud services from different providers.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sng" strike="noStrike" cap="none">
                <a:solidFill>
                  <a:schemeClr val="dk1"/>
                </a:solidFill>
                <a:latin typeface="Arial"/>
                <a:ea typeface="Arial"/>
                <a:cs typeface="Arial"/>
                <a:sym typeface="Arial"/>
              </a:rPr>
              <a:t>Benefits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Scalability</a:t>
            </a:r>
            <a:r>
              <a:rPr lang="en-US" sz="1800" b="0" i="0" u="none" strike="noStrike" cap="none">
                <a:solidFill>
                  <a:srgbClr val="FF0000"/>
                </a:solidFill>
                <a:latin typeface="Arial"/>
                <a:ea typeface="Arial"/>
                <a:cs typeface="Arial"/>
                <a:sym typeface="Arial"/>
              </a:rPr>
              <a:t>:</a:t>
            </a:r>
            <a:r>
              <a:rPr lang="en-US" sz="1800" b="0" i="0" u="none" strike="noStrike" cap="none">
                <a:solidFill>
                  <a:schemeClr val="dk1"/>
                </a:solidFill>
                <a:latin typeface="Arial"/>
                <a:ea typeface="Arial"/>
                <a:cs typeface="Arial"/>
                <a:sym typeface="Arial"/>
              </a:rPr>
              <a:t> Adjust resources based on demand.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Cost Efficiency</a:t>
            </a:r>
            <a:r>
              <a:rPr lang="en-US" sz="1800" b="0" i="0" u="none" strike="noStrike" cap="none">
                <a:solidFill>
                  <a:srgbClr val="FF0000"/>
                </a:solidFill>
                <a:latin typeface="Arial"/>
                <a:ea typeface="Arial"/>
                <a:cs typeface="Arial"/>
                <a:sym typeface="Arial"/>
              </a:rPr>
              <a:t>: </a:t>
            </a:r>
            <a:r>
              <a:rPr lang="en-US" sz="1800" b="0" i="0" u="none" strike="noStrike" cap="none">
                <a:solidFill>
                  <a:schemeClr val="dk1"/>
                </a:solidFill>
                <a:latin typeface="Arial"/>
                <a:ea typeface="Arial"/>
                <a:cs typeface="Arial"/>
                <a:sym typeface="Arial"/>
              </a:rPr>
              <a:t>Pay-as-you-go pricing models.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Flexibility</a:t>
            </a:r>
            <a:r>
              <a:rPr lang="en-US" sz="1800" b="0" i="0" u="none" strike="noStrike" cap="none">
                <a:solidFill>
                  <a:srgbClr val="FF0000"/>
                </a:solidFill>
                <a:latin typeface="Arial"/>
                <a:ea typeface="Arial"/>
                <a:cs typeface="Arial"/>
                <a:sym typeface="Arial"/>
              </a:rPr>
              <a:t>: </a:t>
            </a:r>
            <a:r>
              <a:rPr lang="en-US" sz="1800" b="0" i="0" u="none" strike="noStrike" cap="none">
                <a:solidFill>
                  <a:schemeClr val="dk1"/>
                </a:solidFill>
                <a:latin typeface="Arial"/>
                <a:ea typeface="Arial"/>
                <a:cs typeface="Arial"/>
                <a:sym typeface="Arial"/>
              </a:rPr>
              <a:t>Access from anywhere with internet.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Collaboration</a:t>
            </a:r>
            <a:r>
              <a:rPr lang="en-US" sz="1800" b="0" i="0" u="none" strike="noStrike" cap="none">
                <a:solidFill>
                  <a:srgbClr val="FF0000"/>
                </a:solidFill>
                <a:latin typeface="Arial"/>
                <a:ea typeface="Arial"/>
                <a:cs typeface="Arial"/>
                <a:sym typeface="Arial"/>
              </a:rPr>
              <a:t>: </a:t>
            </a:r>
            <a:r>
              <a:rPr lang="en-US" sz="1800" b="0" i="0" u="none" strike="noStrike" cap="none">
                <a:solidFill>
                  <a:schemeClr val="dk1"/>
                </a:solidFill>
                <a:latin typeface="Arial"/>
                <a:ea typeface="Arial"/>
                <a:cs typeface="Arial"/>
                <a:sym typeface="Arial"/>
              </a:rPr>
              <a:t>Shared environments for teams and organizations.</a:t>
            </a:r>
            <a:endParaRPr sz="1400" b="0" i="0" u="none" strike="noStrike" cap="none">
              <a:solidFill>
                <a:srgbClr val="000000"/>
              </a:solidFill>
              <a:latin typeface="Arial"/>
              <a:ea typeface="Arial"/>
              <a:cs typeface="Arial"/>
              <a:sym typeface="Arial"/>
            </a:endParaRPr>
          </a:p>
        </p:txBody>
      </p:sp>
      <p:pic>
        <p:nvPicPr>
          <p:cNvPr id="189" name="Google Shape;189;p51"/>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7691119" y="1381760"/>
            <a:ext cx="4341587" cy="4389120"/>
          </a:xfrm>
          <a:prstGeom prst="roundRect">
            <a:avLst>
              <a:gd name="adj" fmla="val 8594"/>
            </a:avLst>
          </a:prstGeom>
          <a:solidFill>
            <a:srgbClr val="ECECEC"/>
          </a:solidFill>
          <a:ln>
            <a:noFill/>
          </a:ln>
          <a:effectLst>
            <a:reflection stA="38000" endPos="28000" dist="5000" dir="5400000" sy="-100000" algn="bl" rotWithShape="0"/>
          </a:effectLst>
        </p:spPr>
      </p:pic>
      <p:sp>
        <p:nvSpPr>
          <p:cNvPr id="2" name="TextBox 1"/>
          <p:cNvSpPr txBox="1"/>
          <p:nvPr/>
        </p:nvSpPr>
        <p:spPr>
          <a:xfrm>
            <a:off x="9548036" y="426783"/>
            <a:ext cx="1420582" cy="523220"/>
          </a:xfrm>
          <a:prstGeom prst="rect">
            <a:avLst/>
          </a:prstGeom>
          <a:noFill/>
          <a:ln>
            <a:solidFill>
              <a:srgbClr val="FF0000"/>
            </a:solidFill>
          </a:ln>
        </p:spPr>
        <p:txBody>
          <a:bodyPr wrap="none" rtlCol="0">
            <a:spAutoFit/>
          </a:bodyPr>
          <a:lstStyle/>
          <a:p>
            <a:r>
              <a:rPr lang="en-US" sz="2800" dirty="0" smtClean="0">
                <a:solidFill>
                  <a:srgbClr val="FF0000"/>
                </a:solidFill>
              </a:rPr>
              <a:t>RECAP</a:t>
            </a:r>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89"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408" name="Google Shape;408;p89"/>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What is Container and Why use it?</a:t>
            </a:r>
            <a:endParaRPr sz="3200" b="1" i="0" u="none" strike="noStrike" cap="none">
              <a:solidFill>
                <a:srgbClr val="003C71"/>
              </a:solidFill>
              <a:latin typeface="Arial"/>
              <a:ea typeface="Arial"/>
              <a:cs typeface="Arial"/>
              <a:sym typeface="Arial"/>
            </a:endParaRPr>
          </a:p>
        </p:txBody>
      </p:sp>
      <p:pic>
        <p:nvPicPr>
          <p:cNvPr id="409" name="Google Shape;409;p89"/>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1664078" y="1071550"/>
            <a:ext cx="4746881" cy="4746881"/>
          </a:xfrm>
          <a:prstGeom prst="roundRect">
            <a:avLst>
              <a:gd name="adj" fmla="val 8594"/>
            </a:avLst>
          </a:prstGeom>
          <a:solidFill>
            <a:srgbClr val="ECECEC"/>
          </a:solidFill>
          <a:ln>
            <a:noFill/>
          </a:ln>
        </p:spPr>
      </p:pic>
      <p:pic>
        <p:nvPicPr>
          <p:cNvPr id="410" name="Google Shape;410;p89"/>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6657203" y="1066799"/>
            <a:ext cx="4751632" cy="4751632"/>
          </a:xfrm>
          <a:prstGeom prst="roundRect">
            <a:avLst>
              <a:gd name="adj" fmla="val 8594"/>
            </a:avLst>
          </a:prstGeom>
          <a:solidFill>
            <a:srgbClr val="ECECEC"/>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9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417" name="Google Shape;417;p90"/>
          <p:cNvSpPr/>
          <p:nvPr/>
        </p:nvSpPr>
        <p:spPr>
          <a:xfrm>
            <a:off x="212128" y="2134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A Typical Coding Day</a:t>
            </a:r>
            <a:endParaRPr sz="3200" b="1" i="0" u="none" strike="noStrike" cap="none" dirty="0">
              <a:solidFill>
                <a:srgbClr val="003C71"/>
              </a:solidFill>
              <a:latin typeface="Arial"/>
              <a:ea typeface="Arial"/>
              <a:cs typeface="Arial"/>
              <a:sym typeface="Arial"/>
            </a:endParaRPr>
          </a:p>
        </p:txBody>
      </p:sp>
      <p:sp>
        <p:nvSpPr>
          <p:cNvPr id="418" name="Google Shape;418;p90"/>
          <p:cNvSpPr/>
          <p:nvPr/>
        </p:nvSpPr>
        <p:spPr>
          <a:xfrm>
            <a:off x="4332514" y="1261324"/>
            <a:ext cx="7304315" cy="1231900"/>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9" name="Google Shape;419;p90"/>
          <p:cNvPicPr preferRelativeResize="0"/>
          <p:nvPr/>
        </p:nvPicPr>
        <p:blipFill rotWithShape="1">
          <a:blip r:embed="rId4">
            <a:alphaModFix/>
          </a:blip>
          <a:srcRect/>
          <a:stretch/>
        </p:blipFill>
        <p:spPr>
          <a:xfrm>
            <a:off x="4660647" y="1381193"/>
            <a:ext cx="939800" cy="939800"/>
          </a:xfrm>
          <a:prstGeom prst="rect">
            <a:avLst/>
          </a:prstGeom>
          <a:noFill/>
          <a:ln>
            <a:noFill/>
          </a:ln>
        </p:spPr>
      </p:pic>
      <p:pic>
        <p:nvPicPr>
          <p:cNvPr id="420" name="Google Shape;420;p90"/>
          <p:cNvPicPr preferRelativeResize="0"/>
          <p:nvPr/>
        </p:nvPicPr>
        <p:blipFill rotWithShape="1">
          <a:blip r:embed="rId5">
            <a:alphaModFix/>
          </a:blip>
          <a:srcRect b="10473"/>
          <a:stretch/>
        </p:blipFill>
        <p:spPr>
          <a:xfrm>
            <a:off x="8978390" y="1297025"/>
            <a:ext cx="2298700" cy="1108136"/>
          </a:xfrm>
          <a:prstGeom prst="rect">
            <a:avLst/>
          </a:prstGeom>
          <a:noFill/>
          <a:ln>
            <a:noFill/>
          </a:ln>
        </p:spPr>
      </p:pic>
      <p:pic>
        <p:nvPicPr>
          <p:cNvPr id="421" name="Google Shape;421;p90"/>
          <p:cNvPicPr preferRelativeResize="0"/>
          <p:nvPr/>
        </p:nvPicPr>
        <p:blipFill rotWithShape="1">
          <a:blip r:embed="rId6">
            <a:alphaModFix/>
          </a:blip>
          <a:srcRect r="68171"/>
          <a:stretch/>
        </p:blipFill>
        <p:spPr>
          <a:xfrm>
            <a:off x="5714128" y="1392522"/>
            <a:ext cx="976107" cy="921198"/>
          </a:xfrm>
          <a:prstGeom prst="rect">
            <a:avLst/>
          </a:prstGeom>
          <a:noFill/>
          <a:ln>
            <a:noFill/>
          </a:ln>
        </p:spPr>
      </p:pic>
      <p:pic>
        <p:nvPicPr>
          <p:cNvPr id="422" name="Google Shape;422;p90"/>
          <p:cNvPicPr preferRelativeResize="0"/>
          <p:nvPr/>
        </p:nvPicPr>
        <p:blipFill rotWithShape="1">
          <a:blip r:embed="rId7">
            <a:alphaModFix/>
          </a:blip>
          <a:srcRect/>
          <a:stretch/>
        </p:blipFill>
        <p:spPr>
          <a:xfrm>
            <a:off x="6803917" y="1440371"/>
            <a:ext cx="873349" cy="873349"/>
          </a:xfrm>
          <a:prstGeom prst="rect">
            <a:avLst/>
          </a:prstGeom>
          <a:noFill/>
          <a:ln>
            <a:noFill/>
          </a:ln>
        </p:spPr>
      </p:pic>
      <p:sp>
        <p:nvSpPr>
          <p:cNvPr id="423" name="Google Shape;423;p90"/>
          <p:cNvSpPr/>
          <p:nvPr/>
        </p:nvSpPr>
        <p:spPr>
          <a:xfrm>
            <a:off x="5130547" y="3029191"/>
            <a:ext cx="1449115" cy="5080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System Call</a:t>
            </a:r>
            <a:endParaRPr sz="1400" b="0" i="0" u="none" strike="noStrike" cap="none">
              <a:solidFill>
                <a:schemeClr val="lt1"/>
              </a:solidFill>
              <a:latin typeface="Arial"/>
              <a:ea typeface="Arial"/>
              <a:cs typeface="Arial"/>
              <a:sym typeface="Arial"/>
            </a:endParaRPr>
          </a:p>
        </p:txBody>
      </p:sp>
      <p:sp>
        <p:nvSpPr>
          <p:cNvPr id="424" name="Google Shape;424;p90"/>
          <p:cNvSpPr/>
          <p:nvPr/>
        </p:nvSpPr>
        <p:spPr>
          <a:xfrm>
            <a:off x="7381568" y="3029191"/>
            <a:ext cx="1449115" cy="5080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System Call</a:t>
            </a:r>
            <a:endParaRPr sz="1400" b="0" i="0" u="none" strike="noStrike" cap="none">
              <a:solidFill>
                <a:schemeClr val="lt1"/>
              </a:solidFill>
              <a:latin typeface="Arial"/>
              <a:ea typeface="Arial"/>
              <a:cs typeface="Arial"/>
              <a:sym typeface="Arial"/>
            </a:endParaRPr>
          </a:p>
        </p:txBody>
      </p:sp>
      <p:sp>
        <p:nvSpPr>
          <p:cNvPr id="425" name="Google Shape;425;p90"/>
          <p:cNvSpPr/>
          <p:nvPr/>
        </p:nvSpPr>
        <p:spPr>
          <a:xfrm>
            <a:off x="9544159" y="3029191"/>
            <a:ext cx="1449115" cy="5080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System Call</a:t>
            </a:r>
            <a:endParaRPr sz="1400" b="0" i="0" u="none" strike="noStrike" cap="none">
              <a:solidFill>
                <a:schemeClr val="lt1"/>
              </a:solidFill>
              <a:latin typeface="Arial"/>
              <a:ea typeface="Arial"/>
              <a:cs typeface="Arial"/>
              <a:sym typeface="Arial"/>
            </a:endParaRPr>
          </a:p>
        </p:txBody>
      </p:sp>
      <p:sp>
        <p:nvSpPr>
          <p:cNvPr id="426" name="Google Shape;426;p90"/>
          <p:cNvSpPr/>
          <p:nvPr/>
        </p:nvSpPr>
        <p:spPr>
          <a:xfrm>
            <a:off x="5731732" y="2493224"/>
            <a:ext cx="246743" cy="493486"/>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90"/>
          <p:cNvSpPr/>
          <p:nvPr/>
        </p:nvSpPr>
        <p:spPr>
          <a:xfrm>
            <a:off x="8010472" y="2485069"/>
            <a:ext cx="246743" cy="493486"/>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8" name="Google Shape;428;p90"/>
          <p:cNvSpPr/>
          <p:nvPr/>
        </p:nvSpPr>
        <p:spPr>
          <a:xfrm>
            <a:off x="10127740" y="2494766"/>
            <a:ext cx="246743" cy="493486"/>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90"/>
          <p:cNvSpPr/>
          <p:nvPr/>
        </p:nvSpPr>
        <p:spPr>
          <a:xfrm>
            <a:off x="6579662" y="4149566"/>
            <a:ext cx="3286425" cy="523220"/>
          </a:xfrm>
          <a:prstGeom prst="ellipse">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0" name="Google Shape;430;p90"/>
          <p:cNvSpPr txBox="1"/>
          <p:nvPr/>
        </p:nvSpPr>
        <p:spPr>
          <a:xfrm>
            <a:off x="7386194" y="4149566"/>
            <a:ext cx="18213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2060"/>
                </a:solidFill>
                <a:latin typeface="Arial Black"/>
                <a:ea typeface="Arial Black"/>
                <a:cs typeface="Arial Black"/>
                <a:sym typeface="Arial Black"/>
              </a:rPr>
              <a:t>KERNEL</a:t>
            </a:r>
            <a:endParaRPr sz="2800" b="0" i="0" u="none" strike="noStrike" cap="none">
              <a:solidFill>
                <a:srgbClr val="002060"/>
              </a:solidFill>
              <a:latin typeface="Arial Black"/>
              <a:ea typeface="Arial Black"/>
              <a:cs typeface="Arial Black"/>
              <a:sym typeface="Arial Black"/>
            </a:endParaRPr>
          </a:p>
        </p:txBody>
      </p:sp>
      <p:cxnSp>
        <p:nvCxnSpPr>
          <p:cNvPr id="431" name="Google Shape;431;p90"/>
          <p:cNvCxnSpPr>
            <a:endCxn id="429" idx="2"/>
          </p:cNvCxnSpPr>
          <p:nvPr/>
        </p:nvCxnSpPr>
        <p:spPr>
          <a:xfrm>
            <a:off x="5978462" y="3537276"/>
            <a:ext cx="601200" cy="873900"/>
          </a:xfrm>
          <a:prstGeom prst="straightConnector1">
            <a:avLst/>
          </a:prstGeom>
          <a:noFill/>
          <a:ln w="38100" cap="flat" cmpd="sng">
            <a:solidFill>
              <a:srgbClr val="3E6EC2"/>
            </a:solidFill>
            <a:prstDash val="solid"/>
            <a:round/>
            <a:headEnd type="none" w="sm" len="sm"/>
            <a:tailEnd type="triangle" w="med" len="med"/>
          </a:ln>
        </p:spPr>
      </p:cxnSp>
      <p:cxnSp>
        <p:nvCxnSpPr>
          <p:cNvPr id="432" name="Google Shape;432;p90"/>
          <p:cNvCxnSpPr>
            <a:stCxn id="425" idx="2"/>
            <a:endCxn id="429" idx="6"/>
          </p:cNvCxnSpPr>
          <p:nvPr/>
        </p:nvCxnSpPr>
        <p:spPr>
          <a:xfrm flipH="1">
            <a:off x="9866117" y="3537191"/>
            <a:ext cx="402600" cy="873900"/>
          </a:xfrm>
          <a:prstGeom prst="straightConnector1">
            <a:avLst/>
          </a:prstGeom>
          <a:noFill/>
          <a:ln w="38100" cap="flat" cmpd="sng">
            <a:solidFill>
              <a:srgbClr val="3E6EC2"/>
            </a:solidFill>
            <a:prstDash val="solid"/>
            <a:round/>
            <a:headEnd type="none" w="sm" len="sm"/>
            <a:tailEnd type="triangle" w="med" len="med"/>
          </a:ln>
        </p:spPr>
      </p:cxnSp>
      <p:cxnSp>
        <p:nvCxnSpPr>
          <p:cNvPr id="433" name="Google Shape;433;p90"/>
          <p:cNvCxnSpPr>
            <a:stCxn id="424" idx="2"/>
          </p:cNvCxnSpPr>
          <p:nvPr/>
        </p:nvCxnSpPr>
        <p:spPr>
          <a:xfrm>
            <a:off x="8106126" y="3537191"/>
            <a:ext cx="0" cy="612300"/>
          </a:xfrm>
          <a:prstGeom prst="straightConnector1">
            <a:avLst/>
          </a:prstGeom>
          <a:noFill/>
          <a:ln w="38100" cap="flat" cmpd="sng">
            <a:solidFill>
              <a:srgbClr val="3E6EC2"/>
            </a:solidFill>
            <a:prstDash val="solid"/>
            <a:round/>
            <a:headEnd type="none" w="sm" len="sm"/>
            <a:tailEnd type="triangle" w="med" len="med"/>
          </a:ln>
        </p:spPr>
      </p:cxnSp>
      <p:pic>
        <p:nvPicPr>
          <p:cNvPr id="434" name="Google Shape;434;p90"/>
          <p:cNvPicPr preferRelativeResize="0"/>
          <p:nvPr/>
        </p:nvPicPr>
        <p:blipFill rotWithShape="1">
          <a:blip r:embed="rId8">
            <a:alphaModFix/>
          </a:blip>
          <a:srcRect/>
          <a:stretch/>
        </p:blipFill>
        <p:spPr>
          <a:xfrm>
            <a:off x="5366658" y="4840514"/>
            <a:ext cx="1712686" cy="1712686"/>
          </a:xfrm>
          <a:prstGeom prst="rect">
            <a:avLst/>
          </a:prstGeom>
          <a:noFill/>
          <a:ln>
            <a:noFill/>
          </a:ln>
        </p:spPr>
      </p:pic>
      <p:pic>
        <p:nvPicPr>
          <p:cNvPr id="435" name="Google Shape;435;p90"/>
          <p:cNvPicPr preferRelativeResize="0"/>
          <p:nvPr/>
        </p:nvPicPr>
        <p:blipFill rotWithShape="1">
          <a:blip r:embed="rId9">
            <a:alphaModFix/>
          </a:blip>
          <a:srcRect l="23934" t="20951" r="23889" b="18370"/>
          <a:stretch/>
        </p:blipFill>
        <p:spPr>
          <a:xfrm>
            <a:off x="7437895" y="5236577"/>
            <a:ext cx="1391895" cy="1224196"/>
          </a:xfrm>
          <a:prstGeom prst="rect">
            <a:avLst/>
          </a:prstGeom>
          <a:noFill/>
          <a:ln>
            <a:noFill/>
          </a:ln>
        </p:spPr>
      </p:pic>
      <p:pic>
        <p:nvPicPr>
          <p:cNvPr id="436" name="Google Shape;436;p90"/>
          <p:cNvPicPr preferRelativeResize="0"/>
          <p:nvPr/>
        </p:nvPicPr>
        <p:blipFill rotWithShape="1">
          <a:blip r:embed="rId10">
            <a:alphaModFix/>
          </a:blip>
          <a:srcRect/>
          <a:stretch/>
        </p:blipFill>
        <p:spPr>
          <a:xfrm>
            <a:off x="9435085" y="5033578"/>
            <a:ext cx="1427195" cy="1427195"/>
          </a:xfrm>
          <a:prstGeom prst="rect">
            <a:avLst/>
          </a:prstGeom>
          <a:noFill/>
          <a:ln>
            <a:noFill/>
          </a:ln>
        </p:spPr>
      </p:pic>
      <p:cxnSp>
        <p:nvCxnSpPr>
          <p:cNvPr id="437" name="Google Shape;437;p90"/>
          <p:cNvCxnSpPr/>
          <p:nvPr/>
        </p:nvCxnSpPr>
        <p:spPr>
          <a:xfrm flipH="1">
            <a:off x="8130742" y="4672786"/>
            <a:ext cx="1" cy="612375"/>
          </a:xfrm>
          <a:prstGeom prst="straightConnector1">
            <a:avLst/>
          </a:prstGeom>
          <a:noFill/>
          <a:ln w="38100" cap="flat" cmpd="sng">
            <a:solidFill>
              <a:srgbClr val="3E6EC2"/>
            </a:solidFill>
            <a:prstDash val="solid"/>
            <a:round/>
            <a:headEnd type="none" w="sm" len="sm"/>
            <a:tailEnd type="triangle" w="med" len="med"/>
          </a:ln>
        </p:spPr>
      </p:cxnSp>
      <p:cxnSp>
        <p:nvCxnSpPr>
          <p:cNvPr id="438" name="Google Shape;438;p90"/>
          <p:cNvCxnSpPr/>
          <p:nvPr/>
        </p:nvCxnSpPr>
        <p:spPr>
          <a:xfrm flipH="1">
            <a:off x="6657716" y="4672786"/>
            <a:ext cx="1448410" cy="612375"/>
          </a:xfrm>
          <a:prstGeom prst="straightConnector1">
            <a:avLst/>
          </a:prstGeom>
          <a:noFill/>
          <a:ln w="38100" cap="flat" cmpd="sng">
            <a:solidFill>
              <a:srgbClr val="3E6EC2"/>
            </a:solidFill>
            <a:prstDash val="solid"/>
            <a:round/>
            <a:headEnd type="none" w="sm" len="sm"/>
            <a:tailEnd type="triangle" w="med" len="med"/>
          </a:ln>
        </p:spPr>
      </p:cxnSp>
      <p:cxnSp>
        <p:nvCxnSpPr>
          <p:cNvPr id="439" name="Google Shape;439;p90"/>
          <p:cNvCxnSpPr/>
          <p:nvPr/>
        </p:nvCxnSpPr>
        <p:spPr>
          <a:xfrm>
            <a:off x="8130742" y="4672786"/>
            <a:ext cx="1435335" cy="622402"/>
          </a:xfrm>
          <a:prstGeom prst="straightConnector1">
            <a:avLst/>
          </a:prstGeom>
          <a:noFill/>
          <a:ln w="38100" cap="flat" cmpd="sng">
            <a:solidFill>
              <a:srgbClr val="3E6EC2"/>
            </a:solidFill>
            <a:prstDash val="solid"/>
            <a:round/>
            <a:headEnd type="none" w="sm" len="sm"/>
            <a:tailEnd type="triangle" w="med" len="med"/>
          </a:ln>
        </p:spPr>
      </p:cxnSp>
      <p:sp>
        <p:nvSpPr>
          <p:cNvPr id="443" name="Google Shape;443;p90"/>
          <p:cNvSpPr/>
          <p:nvPr/>
        </p:nvSpPr>
        <p:spPr>
          <a:xfrm>
            <a:off x="102325" y="4193365"/>
            <a:ext cx="5472871" cy="12002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600"/>
              <a:buFont typeface="Arial"/>
              <a:buAutoNum type="arabicPeriod"/>
            </a:pPr>
            <a:r>
              <a:rPr lang="en-US" sz="1800" b="0" i="0" u="none" strike="noStrike" cap="none" dirty="0" smtClean="0">
                <a:solidFill>
                  <a:srgbClr val="000000"/>
                </a:solidFill>
                <a:latin typeface="Arial"/>
                <a:ea typeface="Arial"/>
                <a:cs typeface="Arial"/>
                <a:sym typeface="Arial"/>
              </a:rPr>
              <a:t>Build </a:t>
            </a:r>
            <a:r>
              <a:rPr lang="en-US" sz="1800" b="0" i="0" u="none" strike="noStrike" cap="none" dirty="0">
                <a:solidFill>
                  <a:srgbClr val="000000"/>
                </a:solidFill>
                <a:latin typeface="Arial"/>
                <a:ea typeface="Arial"/>
                <a:cs typeface="Arial"/>
                <a:sym typeface="Arial"/>
              </a:rPr>
              <a:t>code </a:t>
            </a:r>
            <a:r>
              <a:rPr lang="en-US" sz="1800" b="0" i="0" u="none" strike="noStrike" cap="none" dirty="0" smtClean="0">
                <a:solidFill>
                  <a:srgbClr val="000000"/>
                </a:solidFill>
                <a:latin typeface="Arial"/>
                <a:ea typeface="Arial"/>
                <a:cs typeface="Arial"/>
                <a:sym typeface="Arial"/>
              </a:rPr>
              <a:t>(4x </a:t>
            </a:r>
            <a:r>
              <a:rPr lang="en-US" sz="1800" b="0" i="0" u="none" strike="noStrike" cap="none" dirty="0">
                <a:solidFill>
                  <a:srgbClr val="000000"/>
                </a:solidFill>
                <a:latin typeface="Arial"/>
                <a:ea typeface="Arial"/>
                <a:cs typeface="Arial"/>
                <a:sym typeface="Arial"/>
              </a:rPr>
              <a:t>languages, many libraries)</a:t>
            </a:r>
            <a:endParaRPr sz="16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AutoNum type="arabicPeriod"/>
            </a:pPr>
            <a:r>
              <a:rPr lang="en-US" sz="1800" b="0" i="0" u="none" strike="noStrike" cap="none" dirty="0">
                <a:solidFill>
                  <a:srgbClr val="000000"/>
                </a:solidFill>
                <a:latin typeface="Arial"/>
                <a:ea typeface="Arial"/>
                <a:cs typeface="Arial"/>
                <a:sym typeface="Arial"/>
              </a:rPr>
              <a:t>Doesn’t work; install missing library</a:t>
            </a:r>
            <a:endParaRPr sz="16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AutoNum type="arabicPeriod"/>
            </a:pPr>
            <a:r>
              <a:rPr lang="en-US" sz="1800" b="0" i="0" u="none" strike="noStrike" cap="none" dirty="0">
                <a:solidFill>
                  <a:srgbClr val="000000"/>
                </a:solidFill>
                <a:latin typeface="Arial"/>
                <a:ea typeface="Arial"/>
                <a:cs typeface="Arial"/>
                <a:sym typeface="Arial"/>
              </a:rPr>
              <a:t>Requires different version of a dependency</a:t>
            </a:r>
            <a:endParaRPr sz="16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AutoNum type="arabicPeriod"/>
            </a:pPr>
            <a:r>
              <a:rPr lang="en-US" sz="1800" b="0" i="0" u="none" strike="noStrike" cap="none" dirty="0">
                <a:solidFill>
                  <a:srgbClr val="000000"/>
                </a:solidFill>
                <a:latin typeface="Arial"/>
                <a:ea typeface="Arial"/>
                <a:cs typeface="Arial"/>
                <a:sym typeface="Arial"/>
              </a:rPr>
              <a:t>Install new version, breaking different package</a:t>
            </a:r>
            <a:endParaRPr sz="1600" b="0" i="0" u="none" strike="noStrike" cap="none" dirty="0">
              <a:solidFill>
                <a:srgbClr val="000000"/>
              </a:solidFill>
              <a:latin typeface="Arial"/>
              <a:ea typeface="Arial"/>
              <a:cs typeface="Arial"/>
              <a:sym typeface="Arial"/>
            </a:endParaRPr>
          </a:p>
        </p:txBody>
      </p:sp>
      <p:pic>
        <p:nvPicPr>
          <p:cNvPr id="444" name="Google Shape;444;p90"/>
          <p:cNvPicPr preferRelativeResize="0"/>
          <p:nvPr/>
        </p:nvPicPr>
        <p:blipFill rotWithShape="1">
          <a:blip r:embed="rId11">
            <a:alphaModFix/>
          </a:blip>
          <a:srcRect/>
          <a:stretch/>
        </p:blipFill>
        <p:spPr>
          <a:xfrm>
            <a:off x="7861811" y="1440371"/>
            <a:ext cx="940332" cy="1139584"/>
          </a:xfrm>
          <a:prstGeom prst="rect">
            <a:avLst/>
          </a:prstGeom>
          <a:noFill/>
          <a:ln>
            <a:noFill/>
          </a:ln>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9527" y="888345"/>
            <a:ext cx="3062816" cy="3062816"/>
          </a:xfrm>
          <a:prstGeom prst="roundRect">
            <a:avLst>
              <a:gd name="adj" fmla="val 8594"/>
            </a:avLst>
          </a:prstGeom>
          <a:solidFill>
            <a:srgbClr val="FFFFFF">
              <a:shade val="85000"/>
            </a:srgbClr>
          </a:solid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500"/>
                                        <p:tgtEl>
                                          <p:spTgt spid="418"/>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500"/>
                                        <p:tgtEl>
                                          <p:spTgt spid="419"/>
                                        </p:tgtEl>
                                      </p:cBhvr>
                                    </p:animEffect>
                                  </p:childTnLst>
                                </p:cTn>
                              </p:par>
                              <p:par>
                                <p:cTn id="11" presetID="10" presetClass="entr" presetSubtype="0" fill="hold" nodeType="withEffect">
                                  <p:stCondLst>
                                    <p:cond delay="0"/>
                                  </p:stCondLst>
                                  <p:childTnLst>
                                    <p:set>
                                      <p:cBhvr>
                                        <p:cTn id="12" dur="1" fill="hold">
                                          <p:stCondLst>
                                            <p:cond delay="0"/>
                                          </p:stCondLst>
                                        </p:cTn>
                                        <p:tgtEl>
                                          <p:spTgt spid="420"/>
                                        </p:tgtEl>
                                        <p:attrNameLst>
                                          <p:attrName>style.visibility</p:attrName>
                                        </p:attrNameLst>
                                      </p:cBhvr>
                                      <p:to>
                                        <p:strVal val="visible"/>
                                      </p:to>
                                    </p:set>
                                    <p:animEffect transition="in" filter="fade">
                                      <p:cBhvr>
                                        <p:cTn id="13" dur="500"/>
                                        <p:tgtEl>
                                          <p:spTgt spid="420"/>
                                        </p:tgtEl>
                                      </p:cBhvr>
                                    </p:animEffect>
                                  </p:childTnLst>
                                </p:cTn>
                              </p:par>
                              <p:par>
                                <p:cTn id="14" presetID="10" presetClass="entr" presetSubtype="0" fill="hold" nodeType="withEffect">
                                  <p:stCondLst>
                                    <p:cond delay="0"/>
                                  </p:stCondLst>
                                  <p:childTnLst>
                                    <p:set>
                                      <p:cBhvr>
                                        <p:cTn id="15" dur="1" fill="hold">
                                          <p:stCondLst>
                                            <p:cond delay="0"/>
                                          </p:stCondLst>
                                        </p:cTn>
                                        <p:tgtEl>
                                          <p:spTgt spid="421"/>
                                        </p:tgtEl>
                                        <p:attrNameLst>
                                          <p:attrName>style.visibility</p:attrName>
                                        </p:attrNameLst>
                                      </p:cBhvr>
                                      <p:to>
                                        <p:strVal val="visible"/>
                                      </p:to>
                                    </p:set>
                                    <p:animEffect transition="in" filter="fade">
                                      <p:cBhvr>
                                        <p:cTn id="16" dur="500"/>
                                        <p:tgtEl>
                                          <p:spTgt spid="421"/>
                                        </p:tgtEl>
                                      </p:cBhvr>
                                    </p:animEffect>
                                  </p:childTnLst>
                                </p:cTn>
                              </p:par>
                              <p:par>
                                <p:cTn id="17" presetID="10" presetClass="entr" presetSubtype="0" fill="hold" nodeType="withEffect">
                                  <p:stCondLst>
                                    <p:cond delay="0"/>
                                  </p:stCondLst>
                                  <p:childTnLst>
                                    <p:set>
                                      <p:cBhvr>
                                        <p:cTn id="18" dur="1" fill="hold">
                                          <p:stCondLst>
                                            <p:cond delay="0"/>
                                          </p:stCondLst>
                                        </p:cTn>
                                        <p:tgtEl>
                                          <p:spTgt spid="422"/>
                                        </p:tgtEl>
                                        <p:attrNameLst>
                                          <p:attrName>style.visibility</p:attrName>
                                        </p:attrNameLst>
                                      </p:cBhvr>
                                      <p:to>
                                        <p:strVal val="visible"/>
                                      </p:to>
                                    </p:set>
                                    <p:animEffect transition="in" filter="fade">
                                      <p:cBhvr>
                                        <p:cTn id="19" dur="500"/>
                                        <p:tgtEl>
                                          <p:spTgt spid="4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3"/>
                                        </p:tgtEl>
                                        <p:attrNameLst>
                                          <p:attrName>style.visibility</p:attrName>
                                        </p:attrNameLst>
                                      </p:cBhvr>
                                      <p:to>
                                        <p:strVal val="visible"/>
                                      </p:to>
                                    </p:set>
                                    <p:animEffect transition="in" filter="fade">
                                      <p:cBhvr>
                                        <p:cTn id="22" dur="500"/>
                                        <p:tgtEl>
                                          <p:spTgt spid="4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500"/>
                                        <p:tgtEl>
                                          <p:spTgt spid="4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5"/>
                                        </p:tgtEl>
                                        <p:attrNameLst>
                                          <p:attrName>style.visibility</p:attrName>
                                        </p:attrNameLst>
                                      </p:cBhvr>
                                      <p:to>
                                        <p:strVal val="visible"/>
                                      </p:to>
                                    </p:set>
                                    <p:animEffect transition="in" filter="fade">
                                      <p:cBhvr>
                                        <p:cTn id="28" dur="500"/>
                                        <p:tgtEl>
                                          <p:spTgt spid="4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6"/>
                                        </p:tgtEl>
                                        <p:attrNameLst>
                                          <p:attrName>style.visibility</p:attrName>
                                        </p:attrNameLst>
                                      </p:cBhvr>
                                      <p:to>
                                        <p:strVal val="visible"/>
                                      </p:to>
                                    </p:set>
                                    <p:animEffect transition="in" filter="fade">
                                      <p:cBhvr>
                                        <p:cTn id="31" dur="500"/>
                                        <p:tgtEl>
                                          <p:spTgt spid="4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7"/>
                                        </p:tgtEl>
                                        <p:attrNameLst>
                                          <p:attrName>style.visibility</p:attrName>
                                        </p:attrNameLst>
                                      </p:cBhvr>
                                      <p:to>
                                        <p:strVal val="visible"/>
                                      </p:to>
                                    </p:set>
                                    <p:animEffect transition="in" filter="fade">
                                      <p:cBhvr>
                                        <p:cTn id="34" dur="500"/>
                                        <p:tgtEl>
                                          <p:spTgt spid="4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8"/>
                                        </p:tgtEl>
                                        <p:attrNameLst>
                                          <p:attrName>style.visibility</p:attrName>
                                        </p:attrNameLst>
                                      </p:cBhvr>
                                      <p:to>
                                        <p:strVal val="visible"/>
                                      </p:to>
                                    </p:set>
                                    <p:animEffect transition="in" filter="fade">
                                      <p:cBhvr>
                                        <p:cTn id="37" dur="500"/>
                                        <p:tgtEl>
                                          <p:spTgt spid="4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9"/>
                                        </p:tgtEl>
                                        <p:attrNameLst>
                                          <p:attrName>style.visibility</p:attrName>
                                        </p:attrNameLst>
                                      </p:cBhvr>
                                      <p:to>
                                        <p:strVal val="visible"/>
                                      </p:to>
                                    </p:set>
                                    <p:animEffect transition="in" filter="fade">
                                      <p:cBhvr>
                                        <p:cTn id="40" dur="500"/>
                                        <p:tgtEl>
                                          <p:spTgt spid="4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0"/>
                                        </p:tgtEl>
                                        <p:attrNameLst>
                                          <p:attrName>style.visibility</p:attrName>
                                        </p:attrNameLst>
                                      </p:cBhvr>
                                      <p:to>
                                        <p:strVal val="visible"/>
                                      </p:to>
                                    </p:set>
                                    <p:animEffect transition="in" filter="fade">
                                      <p:cBhvr>
                                        <p:cTn id="43" dur="500"/>
                                        <p:tgtEl>
                                          <p:spTgt spid="430"/>
                                        </p:tgtEl>
                                      </p:cBhvr>
                                    </p:animEffect>
                                  </p:childTnLst>
                                </p:cTn>
                              </p:par>
                              <p:par>
                                <p:cTn id="44" presetID="10" presetClass="entr" presetSubtype="0" fill="hold" nodeType="withEffect">
                                  <p:stCondLst>
                                    <p:cond delay="0"/>
                                  </p:stCondLst>
                                  <p:childTnLst>
                                    <p:set>
                                      <p:cBhvr>
                                        <p:cTn id="45" dur="1" fill="hold">
                                          <p:stCondLst>
                                            <p:cond delay="0"/>
                                          </p:stCondLst>
                                        </p:cTn>
                                        <p:tgtEl>
                                          <p:spTgt spid="431"/>
                                        </p:tgtEl>
                                        <p:attrNameLst>
                                          <p:attrName>style.visibility</p:attrName>
                                        </p:attrNameLst>
                                      </p:cBhvr>
                                      <p:to>
                                        <p:strVal val="visible"/>
                                      </p:to>
                                    </p:set>
                                    <p:animEffect transition="in" filter="fade">
                                      <p:cBhvr>
                                        <p:cTn id="46" dur="500"/>
                                        <p:tgtEl>
                                          <p:spTgt spid="431"/>
                                        </p:tgtEl>
                                      </p:cBhvr>
                                    </p:animEffect>
                                  </p:childTnLst>
                                </p:cTn>
                              </p:par>
                              <p:par>
                                <p:cTn id="47" presetID="10" presetClass="entr" presetSubtype="0" fill="hold" nodeType="withEffect">
                                  <p:stCondLst>
                                    <p:cond delay="0"/>
                                  </p:stCondLst>
                                  <p:childTnLst>
                                    <p:set>
                                      <p:cBhvr>
                                        <p:cTn id="48" dur="1" fill="hold">
                                          <p:stCondLst>
                                            <p:cond delay="0"/>
                                          </p:stCondLst>
                                        </p:cTn>
                                        <p:tgtEl>
                                          <p:spTgt spid="432"/>
                                        </p:tgtEl>
                                        <p:attrNameLst>
                                          <p:attrName>style.visibility</p:attrName>
                                        </p:attrNameLst>
                                      </p:cBhvr>
                                      <p:to>
                                        <p:strVal val="visible"/>
                                      </p:to>
                                    </p:set>
                                    <p:animEffect transition="in" filter="fade">
                                      <p:cBhvr>
                                        <p:cTn id="49" dur="500"/>
                                        <p:tgtEl>
                                          <p:spTgt spid="432"/>
                                        </p:tgtEl>
                                      </p:cBhvr>
                                    </p:animEffect>
                                  </p:childTnLst>
                                </p:cTn>
                              </p:par>
                              <p:par>
                                <p:cTn id="50" presetID="10" presetClass="entr" presetSubtype="0" fill="hold" nodeType="withEffect">
                                  <p:stCondLst>
                                    <p:cond delay="0"/>
                                  </p:stCondLst>
                                  <p:childTnLst>
                                    <p:set>
                                      <p:cBhvr>
                                        <p:cTn id="51" dur="1" fill="hold">
                                          <p:stCondLst>
                                            <p:cond delay="0"/>
                                          </p:stCondLst>
                                        </p:cTn>
                                        <p:tgtEl>
                                          <p:spTgt spid="433"/>
                                        </p:tgtEl>
                                        <p:attrNameLst>
                                          <p:attrName>style.visibility</p:attrName>
                                        </p:attrNameLst>
                                      </p:cBhvr>
                                      <p:to>
                                        <p:strVal val="visible"/>
                                      </p:to>
                                    </p:set>
                                    <p:animEffect transition="in" filter="fade">
                                      <p:cBhvr>
                                        <p:cTn id="52" dur="500"/>
                                        <p:tgtEl>
                                          <p:spTgt spid="433"/>
                                        </p:tgtEl>
                                      </p:cBhvr>
                                    </p:animEffect>
                                  </p:childTnLst>
                                </p:cTn>
                              </p:par>
                              <p:par>
                                <p:cTn id="53" presetID="10" presetClass="entr" presetSubtype="0" fill="hold" nodeType="withEffect">
                                  <p:stCondLst>
                                    <p:cond delay="0"/>
                                  </p:stCondLst>
                                  <p:childTnLst>
                                    <p:set>
                                      <p:cBhvr>
                                        <p:cTn id="54" dur="1" fill="hold">
                                          <p:stCondLst>
                                            <p:cond delay="0"/>
                                          </p:stCondLst>
                                        </p:cTn>
                                        <p:tgtEl>
                                          <p:spTgt spid="434"/>
                                        </p:tgtEl>
                                        <p:attrNameLst>
                                          <p:attrName>style.visibility</p:attrName>
                                        </p:attrNameLst>
                                      </p:cBhvr>
                                      <p:to>
                                        <p:strVal val="visible"/>
                                      </p:to>
                                    </p:set>
                                    <p:animEffect transition="in" filter="fade">
                                      <p:cBhvr>
                                        <p:cTn id="55" dur="500"/>
                                        <p:tgtEl>
                                          <p:spTgt spid="434"/>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par>
                                <p:cTn id="59" presetID="10" presetClass="entr" presetSubtype="0" fill="hold" nodeType="withEffect">
                                  <p:stCondLst>
                                    <p:cond delay="0"/>
                                  </p:stCondLst>
                                  <p:childTnLst>
                                    <p:set>
                                      <p:cBhvr>
                                        <p:cTn id="60" dur="1" fill="hold">
                                          <p:stCondLst>
                                            <p:cond delay="0"/>
                                          </p:stCondLst>
                                        </p:cTn>
                                        <p:tgtEl>
                                          <p:spTgt spid="436"/>
                                        </p:tgtEl>
                                        <p:attrNameLst>
                                          <p:attrName>style.visibility</p:attrName>
                                        </p:attrNameLst>
                                      </p:cBhvr>
                                      <p:to>
                                        <p:strVal val="visible"/>
                                      </p:to>
                                    </p:set>
                                    <p:animEffect transition="in" filter="fade">
                                      <p:cBhvr>
                                        <p:cTn id="61" dur="500"/>
                                        <p:tgtEl>
                                          <p:spTgt spid="436"/>
                                        </p:tgtEl>
                                      </p:cBhvr>
                                    </p:animEffect>
                                  </p:childTnLst>
                                </p:cTn>
                              </p:par>
                              <p:par>
                                <p:cTn id="62" presetID="10" presetClass="entr" presetSubtype="0" fill="hold" nodeType="withEffect">
                                  <p:stCondLst>
                                    <p:cond delay="0"/>
                                  </p:stCondLst>
                                  <p:childTnLst>
                                    <p:set>
                                      <p:cBhvr>
                                        <p:cTn id="63" dur="1" fill="hold">
                                          <p:stCondLst>
                                            <p:cond delay="0"/>
                                          </p:stCondLst>
                                        </p:cTn>
                                        <p:tgtEl>
                                          <p:spTgt spid="437"/>
                                        </p:tgtEl>
                                        <p:attrNameLst>
                                          <p:attrName>style.visibility</p:attrName>
                                        </p:attrNameLst>
                                      </p:cBhvr>
                                      <p:to>
                                        <p:strVal val="visible"/>
                                      </p:to>
                                    </p:set>
                                    <p:animEffect transition="in" filter="fade">
                                      <p:cBhvr>
                                        <p:cTn id="64" dur="500"/>
                                        <p:tgtEl>
                                          <p:spTgt spid="437"/>
                                        </p:tgtEl>
                                      </p:cBhvr>
                                    </p:animEffect>
                                  </p:childTnLst>
                                </p:cTn>
                              </p:par>
                              <p:par>
                                <p:cTn id="65" presetID="10" presetClass="entr" presetSubtype="0" fill="hold" nodeType="withEffect">
                                  <p:stCondLst>
                                    <p:cond delay="0"/>
                                  </p:stCondLst>
                                  <p:childTnLst>
                                    <p:set>
                                      <p:cBhvr>
                                        <p:cTn id="66" dur="1" fill="hold">
                                          <p:stCondLst>
                                            <p:cond delay="0"/>
                                          </p:stCondLst>
                                        </p:cTn>
                                        <p:tgtEl>
                                          <p:spTgt spid="438"/>
                                        </p:tgtEl>
                                        <p:attrNameLst>
                                          <p:attrName>style.visibility</p:attrName>
                                        </p:attrNameLst>
                                      </p:cBhvr>
                                      <p:to>
                                        <p:strVal val="visible"/>
                                      </p:to>
                                    </p:set>
                                    <p:animEffect transition="in" filter="fade">
                                      <p:cBhvr>
                                        <p:cTn id="67" dur="500"/>
                                        <p:tgtEl>
                                          <p:spTgt spid="438"/>
                                        </p:tgtEl>
                                      </p:cBhvr>
                                    </p:animEffect>
                                  </p:childTnLst>
                                </p:cTn>
                              </p:par>
                              <p:par>
                                <p:cTn id="68" presetID="10" presetClass="entr" presetSubtype="0" fill="hold" nodeType="withEffect">
                                  <p:stCondLst>
                                    <p:cond delay="0"/>
                                  </p:stCondLst>
                                  <p:childTnLst>
                                    <p:set>
                                      <p:cBhvr>
                                        <p:cTn id="69" dur="1" fill="hold">
                                          <p:stCondLst>
                                            <p:cond delay="0"/>
                                          </p:stCondLst>
                                        </p:cTn>
                                        <p:tgtEl>
                                          <p:spTgt spid="439"/>
                                        </p:tgtEl>
                                        <p:attrNameLst>
                                          <p:attrName>style.visibility</p:attrName>
                                        </p:attrNameLst>
                                      </p:cBhvr>
                                      <p:to>
                                        <p:strVal val="visible"/>
                                      </p:to>
                                    </p:set>
                                    <p:animEffect transition="in" filter="fade">
                                      <p:cBhvr>
                                        <p:cTn id="70" dur="500"/>
                                        <p:tgtEl>
                                          <p:spTgt spid="439"/>
                                        </p:tgtEl>
                                      </p:cBhvr>
                                    </p:animEffect>
                                  </p:childTnLst>
                                </p:cTn>
                              </p:par>
                              <p:par>
                                <p:cTn id="71" presetID="10" presetClass="entr" presetSubtype="0" fill="hold" nodeType="withEffect">
                                  <p:stCondLst>
                                    <p:cond delay="0"/>
                                  </p:stCondLst>
                                  <p:childTnLst>
                                    <p:set>
                                      <p:cBhvr>
                                        <p:cTn id="72" dur="1" fill="hold">
                                          <p:stCondLst>
                                            <p:cond delay="0"/>
                                          </p:stCondLst>
                                        </p:cTn>
                                        <p:tgtEl>
                                          <p:spTgt spid="444"/>
                                        </p:tgtEl>
                                        <p:attrNameLst>
                                          <p:attrName>style.visibility</p:attrName>
                                        </p:attrNameLst>
                                      </p:cBhvr>
                                      <p:to>
                                        <p:strVal val="visible"/>
                                      </p:to>
                                    </p:set>
                                    <p:animEffect transition="in" filter="fade">
                                      <p:cBhvr>
                                        <p:cTn id="73" dur="5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0" animBg="1"/>
      <p:bldP spid="423" grpId="0" animBg="1"/>
      <p:bldP spid="424" grpId="0" animBg="1"/>
      <p:bldP spid="425" grpId="0" animBg="1"/>
      <p:bldP spid="426" grpId="0" animBg="1"/>
      <p:bldP spid="427" grpId="0" animBg="1"/>
      <p:bldP spid="428" grpId="0" animBg="1"/>
      <p:bldP spid="429" grpId="0" animBg="1"/>
      <p:bldP spid="4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91"/>
          <p:cNvSpPr/>
          <p:nvPr/>
        </p:nvSpPr>
        <p:spPr>
          <a:xfrm>
            <a:off x="3205739" y="3468549"/>
            <a:ext cx="549016"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51" name="Google Shape;451;p9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452" name="Google Shape;452;p91"/>
          <p:cNvSpPr/>
          <p:nvPr/>
        </p:nvSpPr>
        <p:spPr>
          <a:xfrm>
            <a:off x="1675009" y="5673090"/>
            <a:ext cx="4220966" cy="386080"/>
          </a:xfrm>
          <a:prstGeom prst="rect">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3" name="Google Shape;453;p91"/>
          <p:cNvSpPr txBox="1"/>
          <p:nvPr/>
        </p:nvSpPr>
        <p:spPr>
          <a:xfrm>
            <a:off x="2053653" y="5712241"/>
            <a:ext cx="38423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2060"/>
                </a:solidFill>
                <a:latin typeface="Arial"/>
                <a:ea typeface="Arial"/>
                <a:cs typeface="Arial"/>
                <a:sym typeface="Arial"/>
              </a:rPr>
              <a:t>Physical/Hardware Infrastructure (Server)</a:t>
            </a:r>
            <a:endParaRPr sz="1400" b="1" i="0" u="none" strike="noStrike" cap="none">
              <a:solidFill>
                <a:srgbClr val="002060"/>
              </a:solidFill>
              <a:latin typeface="Arial"/>
              <a:ea typeface="Arial"/>
              <a:cs typeface="Arial"/>
              <a:sym typeface="Arial"/>
            </a:endParaRPr>
          </a:p>
        </p:txBody>
      </p:sp>
      <p:sp>
        <p:nvSpPr>
          <p:cNvPr id="454" name="Google Shape;454;p91"/>
          <p:cNvSpPr/>
          <p:nvPr/>
        </p:nvSpPr>
        <p:spPr>
          <a:xfrm>
            <a:off x="1675009" y="5205565"/>
            <a:ext cx="4220966" cy="386080"/>
          </a:xfrm>
          <a:prstGeom prst="rect">
            <a:avLst/>
          </a:prstGeom>
          <a:solidFill>
            <a:srgbClr val="E1EFD8"/>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5" name="Google Shape;455;p91"/>
          <p:cNvSpPr txBox="1"/>
          <p:nvPr/>
        </p:nvSpPr>
        <p:spPr>
          <a:xfrm>
            <a:off x="2063813" y="5228459"/>
            <a:ext cx="38931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548135"/>
                </a:solidFill>
                <a:latin typeface="Arial"/>
                <a:ea typeface="Arial"/>
                <a:cs typeface="Arial"/>
                <a:sym typeface="Arial"/>
              </a:rPr>
              <a:t>Hypervisor (VMware, Hyper-V, KVM, Xen)</a:t>
            </a:r>
            <a:endParaRPr sz="1400" b="1" i="0" u="none" strike="noStrike" cap="none">
              <a:solidFill>
                <a:srgbClr val="548135"/>
              </a:solidFill>
              <a:latin typeface="Arial"/>
              <a:ea typeface="Arial"/>
              <a:cs typeface="Arial"/>
              <a:sym typeface="Arial"/>
            </a:endParaRPr>
          </a:p>
        </p:txBody>
      </p:sp>
      <p:sp>
        <p:nvSpPr>
          <p:cNvPr id="456" name="Google Shape;456;p91"/>
          <p:cNvSpPr/>
          <p:nvPr/>
        </p:nvSpPr>
        <p:spPr>
          <a:xfrm>
            <a:off x="1675008" y="3829600"/>
            <a:ext cx="1329931" cy="129231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457" name="Google Shape;457;p91"/>
          <p:cNvPicPr preferRelativeResize="0"/>
          <p:nvPr/>
        </p:nvPicPr>
        <p:blipFill rotWithShape="1">
          <a:blip r:embed="rId4">
            <a:alphaModFix/>
          </a:blip>
          <a:srcRect l="23800" t="21646" r="23238" b="22931"/>
          <a:stretch/>
        </p:blipFill>
        <p:spPr>
          <a:xfrm>
            <a:off x="3754755" y="4138055"/>
            <a:ext cx="651612" cy="733134"/>
          </a:xfrm>
          <a:prstGeom prst="rect">
            <a:avLst/>
          </a:prstGeom>
          <a:noFill/>
          <a:ln>
            <a:noFill/>
          </a:ln>
        </p:spPr>
      </p:pic>
      <p:sp>
        <p:nvSpPr>
          <p:cNvPr id="458" name="Google Shape;458;p91"/>
          <p:cNvSpPr txBox="1"/>
          <p:nvPr/>
        </p:nvSpPr>
        <p:spPr>
          <a:xfrm>
            <a:off x="1855273" y="4833709"/>
            <a:ext cx="10687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Guest OS</a:t>
            </a:r>
            <a:endParaRPr sz="1400" b="1" i="0" u="none" strike="noStrike" cap="none">
              <a:solidFill>
                <a:srgbClr val="FF0000"/>
              </a:solidFill>
              <a:latin typeface="Arial"/>
              <a:ea typeface="Arial"/>
              <a:cs typeface="Arial"/>
              <a:sym typeface="Arial"/>
            </a:endParaRPr>
          </a:p>
        </p:txBody>
      </p:sp>
      <p:sp>
        <p:nvSpPr>
          <p:cNvPr id="459" name="Google Shape;459;p91"/>
          <p:cNvSpPr/>
          <p:nvPr/>
        </p:nvSpPr>
        <p:spPr>
          <a:xfrm>
            <a:off x="3136034" y="3829600"/>
            <a:ext cx="1297887" cy="129231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60" name="Google Shape;460;p91"/>
          <p:cNvSpPr txBox="1"/>
          <p:nvPr/>
        </p:nvSpPr>
        <p:spPr>
          <a:xfrm>
            <a:off x="3284254" y="4821655"/>
            <a:ext cx="10687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70C0"/>
                </a:solidFill>
                <a:latin typeface="Arial"/>
                <a:ea typeface="Arial"/>
                <a:cs typeface="Arial"/>
                <a:sym typeface="Arial"/>
              </a:rPr>
              <a:t>Guest OS</a:t>
            </a:r>
            <a:endParaRPr sz="1400" b="1" i="0" u="none" strike="noStrike" cap="none">
              <a:solidFill>
                <a:srgbClr val="0070C0"/>
              </a:solidFill>
              <a:latin typeface="Arial"/>
              <a:ea typeface="Arial"/>
              <a:cs typeface="Arial"/>
              <a:sym typeface="Arial"/>
            </a:endParaRPr>
          </a:p>
        </p:txBody>
      </p:sp>
      <p:sp>
        <p:nvSpPr>
          <p:cNvPr id="461" name="Google Shape;461;p91"/>
          <p:cNvSpPr/>
          <p:nvPr/>
        </p:nvSpPr>
        <p:spPr>
          <a:xfrm>
            <a:off x="4565015" y="3829600"/>
            <a:ext cx="1330960" cy="129231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62" name="Google Shape;462;p91"/>
          <p:cNvSpPr txBox="1"/>
          <p:nvPr/>
        </p:nvSpPr>
        <p:spPr>
          <a:xfrm>
            <a:off x="4739986" y="4833709"/>
            <a:ext cx="10687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Guest OS</a:t>
            </a:r>
            <a:endParaRPr sz="1400" b="1" i="0" u="none" strike="noStrike" cap="none">
              <a:solidFill>
                <a:schemeClr val="dk1"/>
              </a:solidFill>
              <a:latin typeface="Arial"/>
              <a:ea typeface="Arial"/>
              <a:cs typeface="Arial"/>
              <a:sym typeface="Arial"/>
            </a:endParaRPr>
          </a:p>
        </p:txBody>
      </p:sp>
      <p:pic>
        <p:nvPicPr>
          <p:cNvPr id="463" name="Google Shape;463;p91"/>
          <p:cNvPicPr preferRelativeResize="0"/>
          <p:nvPr/>
        </p:nvPicPr>
        <p:blipFill rotWithShape="1">
          <a:blip r:embed="rId5">
            <a:alphaModFix/>
          </a:blip>
          <a:srcRect/>
          <a:stretch/>
        </p:blipFill>
        <p:spPr>
          <a:xfrm>
            <a:off x="5195793" y="4176778"/>
            <a:ext cx="612966" cy="726364"/>
          </a:xfrm>
          <a:prstGeom prst="rect">
            <a:avLst/>
          </a:prstGeom>
          <a:noFill/>
          <a:ln>
            <a:noFill/>
          </a:ln>
        </p:spPr>
      </p:pic>
      <p:pic>
        <p:nvPicPr>
          <p:cNvPr id="464" name="Google Shape;464;p91"/>
          <p:cNvPicPr preferRelativeResize="0"/>
          <p:nvPr/>
        </p:nvPicPr>
        <p:blipFill rotWithShape="1">
          <a:blip r:embed="rId6">
            <a:alphaModFix/>
          </a:blip>
          <a:srcRect l="9731" r="15864" b="27829"/>
          <a:stretch/>
        </p:blipFill>
        <p:spPr>
          <a:xfrm>
            <a:off x="2182665" y="4223611"/>
            <a:ext cx="813711" cy="682257"/>
          </a:xfrm>
          <a:prstGeom prst="rect">
            <a:avLst/>
          </a:prstGeom>
          <a:noFill/>
          <a:ln>
            <a:noFill/>
          </a:ln>
        </p:spPr>
      </p:pic>
      <p:sp>
        <p:nvSpPr>
          <p:cNvPr id="465" name="Google Shape;465;p91"/>
          <p:cNvSpPr/>
          <p:nvPr/>
        </p:nvSpPr>
        <p:spPr>
          <a:xfrm>
            <a:off x="1675007" y="3829600"/>
            <a:ext cx="1329931" cy="290969"/>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6" name="Google Shape;466;p91"/>
          <p:cNvSpPr/>
          <p:nvPr/>
        </p:nvSpPr>
        <p:spPr>
          <a:xfrm>
            <a:off x="3136032" y="3807535"/>
            <a:ext cx="1297889" cy="290969"/>
          </a:xfrm>
          <a:prstGeom prst="rect">
            <a:avLst/>
          </a:prstGeom>
          <a:solidFill>
            <a:srgbClr val="0070C0"/>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7" name="Google Shape;467;p91"/>
          <p:cNvSpPr/>
          <p:nvPr/>
        </p:nvSpPr>
        <p:spPr>
          <a:xfrm>
            <a:off x="4565014" y="3821589"/>
            <a:ext cx="1330961" cy="29096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8" name="Google Shape;468;p91"/>
          <p:cNvSpPr txBox="1"/>
          <p:nvPr/>
        </p:nvSpPr>
        <p:spPr>
          <a:xfrm>
            <a:off x="3421500" y="3807535"/>
            <a:ext cx="7904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Kernel</a:t>
            </a:r>
            <a:endParaRPr sz="1400" b="1" i="0" u="none" strike="noStrike" cap="none">
              <a:solidFill>
                <a:schemeClr val="lt1"/>
              </a:solidFill>
              <a:latin typeface="Arial"/>
              <a:ea typeface="Arial"/>
              <a:cs typeface="Arial"/>
              <a:sym typeface="Arial"/>
            </a:endParaRPr>
          </a:p>
        </p:txBody>
      </p:sp>
      <p:sp>
        <p:nvSpPr>
          <p:cNvPr id="469" name="Google Shape;469;p91"/>
          <p:cNvSpPr txBox="1"/>
          <p:nvPr/>
        </p:nvSpPr>
        <p:spPr>
          <a:xfrm>
            <a:off x="4879144" y="3812792"/>
            <a:ext cx="7904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Kernel</a:t>
            </a:r>
            <a:endParaRPr sz="1400" b="1" i="0" u="none" strike="noStrike" cap="none">
              <a:solidFill>
                <a:schemeClr val="lt1"/>
              </a:solidFill>
              <a:latin typeface="Arial"/>
              <a:ea typeface="Arial"/>
              <a:cs typeface="Arial"/>
              <a:sym typeface="Arial"/>
            </a:endParaRPr>
          </a:p>
        </p:txBody>
      </p:sp>
      <p:sp>
        <p:nvSpPr>
          <p:cNvPr id="470" name="Google Shape;470;p91"/>
          <p:cNvSpPr txBox="1"/>
          <p:nvPr/>
        </p:nvSpPr>
        <p:spPr>
          <a:xfrm>
            <a:off x="1988347" y="3812792"/>
            <a:ext cx="7904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Kernel</a:t>
            </a:r>
            <a:endParaRPr sz="1400" b="1" i="0" u="none" strike="noStrike" cap="none">
              <a:solidFill>
                <a:schemeClr val="lt1"/>
              </a:solidFill>
              <a:latin typeface="Arial"/>
              <a:ea typeface="Arial"/>
              <a:cs typeface="Arial"/>
              <a:sym typeface="Arial"/>
            </a:endParaRPr>
          </a:p>
        </p:txBody>
      </p:sp>
      <p:sp>
        <p:nvSpPr>
          <p:cNvPr id="471" name="Google Shape;471;p91"/>
          <p:cNvSpPr/>
          <p:nvPr/>
        </p:nvSpPr>
        <p:spPr>
          <a:xfrm>
            <a:off x="1675007" y="3430270"/>
            <a:ext cx="1329931" cy="377265"/>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2" name="Google Shape;472;p91"/>
          <p:cNvSpPr/>
          <p:nvPr/>
        </p:nvSpPr>
        <p:spPr>
          <a:xfrm>
            <a:off x="3136032" y="3422748"/>
            <a:ext cx="1297889" cy="377265"/>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3" name="Google Shape;473;p91"/>
          <p:cNvSpPr txBox="1"/>
          <p:nvPr/>
        </p:nvSpPr>
        <p:spPr>
          <a:xfrm>
            <a:off x="3160421" y="3472731"/>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B</a:t>
            </a:r>
            <a:endParaRPr sz="1200" b="1" i="0" u="none" strike="noStrike" cap="none">
              <a:solidFill>
                <a:srgbClr val="0070C0"/>
              </a:solidFill>
              <a:latin typeface="Arial"/>
              <a:ea typeface="Arial"/>
              <a:cs typeface="Arial"/>
              <a:sym typeface="Arial"/>
            </a:endParaRPr>
          </a:p>
        </p:txBody>
      </p:sp>
      <p:sp>
        <p:nvSpPr>
          <p:cNvPr id="474" name="Google Shape;474;p91"/>
          <p:cNvSpPr/>
          <p:nvPr/>
        </p:nvSpPr>
        <p:spPr>
          <a:xfrm>
            <a:off x="3825833" y="3468451"/>
            <a:ext cx="549016"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5" name="Google Shape;475;p91"/>
          <p:cNvSpPr txBox="1"/>
          <p:nvPr/>
        </p:nvSpPr>
        <p:spPr>
          <a:xfrm>
            <a:off x="3795755" y="3480253"/>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C</a:t>
            </a:r>
            <a:endParaRPr sz="1200" b="1" i="0" u="none" strike="noStrike" cap="none">
              <a:solidFill>
                <a:srgbClr val="0070C0"/>
              </a:solidFill>
              <a:latin typeface="Arial"/>
              <a:ea typeface="Arial"/>
              <a:cs typeface="Arial"/>
              <a:sym typeface="Arial"/>
            </a:endParaRPr>
          </a:p>
        </p:txBody>
      </p:sp>
      <p:sp>
        <p:nvSpPr>
          <p:cNvPr id="476" name="Google Shape;476;p91"/>
          <p:cNvSpPr/>
          <p:nvPr/>
        </p:nvSpPr>
        <p:spPr>
          <a:xfrm>
            <a:off x="2033072" y="3471243"/>
            <a:ext cx="685069" cy="300255"/>
          </a:xfrm>
          <a:prstGeom prst="roundRect">
            <a:avLst>
              <a:gd name="adj" fmla="val 16667"/>
            </a:avLst>
          </a:prstGeom>
          <a:solidFill>
            <a:srgbClr val="FBE4D4"/>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7" name="Google Shape;477;p91"/>
          <p:cNvSpPr txBox="1"/>
          <p:nvPr/>
        </p:nvSpPr>
        <p:spPr>
          <a:xfrm>
            <a:off x="2019499" y="3458366"/>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App A</a:t>
            </a:r>
            <a:endParaRPr sz="1400" b="1" i="0" u="none" strike="noStrike" cap="none">
              <a:solidFill>
                <a:srgbClr val="FF0000"/>
              </a:solidFill>
              <a:latin typeface="Arial"/>
              <a:ea typeface="Arial"/>
              <a:cs typeface="Arial"/>
              <a:sym typeface="Arial"/>
            </a:endParaRPr>
          </a:p>
        </p:txBody>
      </p:sp>
      <p:sp>
        <p:nvSpPr>
          <p:cNvPr id="478" name="Google Shape;478;p91"/>
          <p:cNvSpPr/>
          <p:nvPr/>
        </p:nvSpPr>
        <p:spPr>
          <a:xfrm>
            <a:off x="4564422" y="3423316"/>
            <a:ext cx="1329931" cy="377265"/>
          </a:xfrm>
          <a:prstGeom prst="rect">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9" name="Google Shape;479;p91"/>
          <p:cNvSpPr/>
          <p:nvPr/>
        </p:nvSpPr>
        <p:spPr>
          <a:xfrm>
            <a:off x="4922487" y="3464289"/>
            <a:ext cx="685069"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0" name="Google Shape;480;p91"/>
          <p:cNvSpPr txBox="1"/>
          <p:nvPr/>
        </p:nvSpPr>
        <p:spPr>
          <a:xfrm>
            <a:off x="4920615" y="3449475"/>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D</a:t>
            </a:r>
            <a:endParaRPr sz="1400" b="1" i="0" u="none" strike="noStrike" cap="none">
              <a:solidFill>
                <a:schemeClr val="dk1"/>
              </a:solidFill>
              <a:latin typeface="Arial"/>
              <a:ea typeface="Arial"/>
              <a:cs typeface="Arial"/>
              <a:sym typeface="Arial"/>
            </a:endParaRPr>
          </a:p>
        </p:txBody>
      </p:sp>
      <p:sp>
        <p:nvSpPr>
          <p:cNvPr id="481" name="Google Shape;481;p91"/>
          <p:cNvSpPr txBox="1"/>
          <p:nvPr/>
        </p:nvSpPr>
        <p:spPr>
          <a:xfrm>
            <a:off x="4566005" y="4364125"/>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VM-3</a:t>
            </a:r>
            <a:endParaRPr sz="1400" b="1" i="0" u="none" strike="noStrike" cap="none">
              <a:solidFill>
                <a:schemeClr val="dk1"/>
              </a:solidFill>
              <a:latin typeface="Arial"/>
              <a:ea typeface="Arial"/>
              <a:cs typeface="Arial"/>
              <a:sym typeface="Arial"/>
            </a:endParaRPr>
          </a:p>
        </p:txBody>
      </p:sp>
      <p:sp>
        <p:nvSpPr>
          <p:cNvPr id="482" name="Google Shape;482;p91"/>
          <p:cNvSpPr txBox="1"/>
          <p:nvPr/>
        </p:nvSpPr>
        <p:spPr>
          <a:xfrm>
            <a:off x="1650871" y="4364605"/>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VM-1</a:t>
            </a:r>
            <a:endParaRPr sz="1400" b="1" i="0" u="none" strike="noStrike" cap="none">
              <a:solidFill>
                <a:srgbClr val="FF0000"/>
              </a:solidFill>
              <a:latin typeface="Arial"/>
              <a:ea typeface="Arial"/>
              <a:cs typeface="Arial"/>
              <a:sym typeface="Arial"/>
            </a:endParaRPr>
          </a:p>
        </p:txBody>
      </p:sp>
      <p:sp>
        <p:nvSpPr>
          <p:cNvPr id="483" name="Google Shape;483;p91"/>
          <p:cNvSpPr txBox="1"/>
          <p:nvPr/>
        </p:nvSpPr>
        <p:spPr>
          <a:xfrm>
            <a:off x="3111619" y="4355290"/>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70C0"/>
                </a:solidFill>
                <a:latin typeface="Arial"/>
                <a:ea typeface="Arial"/>
                <a:cs typeface="Arial"/>
                <a:sym typeface="Arial"/>
              </a:rPr>
              <a:t>VM-2</a:t>
            </a:r>
            <a:endParaRPr sz="1400" b="1" i="0" u="none" strike="noStrike" cap="none">
              <a:solidFill>
                <a:srgbClr val="0070C0"/>
              </a:solidFill>
              <a:latin typeface="Arial"/>
              <a:ea typeface="Arial"/>
              <a:cs typeface="Arial"/>
              <a:sym typeface="Arial"/>
            </a:endParaRPr>
          </a:p>
        </p:txBody>
      </p:sp>
      <p:sp>
        <p:nvSpPr>
          <p:cNvPr id="484" name="Google Shape;484;p91"/>
          <p:cNvSpPr/>
          <p:nvPr/>
        </p:nvSpPr>
        <p:spPr>
          <a:xfrm>
            <a:off x="7565269" y="5673090"/>
            <a:ext cx="4220966" cy="386080"/>
          </a:xfrm>
          <a:prstGeom prst="rect">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5" name="Google Shape;485;p91"/>
          <p:cNvSpPr txBox="1"/>
          <p:nvPr/>
        </p:nvSpPr>
        <p:spPr>
          <a:xfrm>
            <a:off x="7943913" y="5712241"/>
            <a:ext cx="38423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2060"/>
                </a:solidFill>
                <a:latin typeface="Arial"/>
                <a:ea typeface="Arial"/>
                <a:cs typeface="Arial"/>
                <a:sym typeface="Arial"/>
              </a:rPr>
              <a:t>Physical/Hardware Infrastructure (Server)</a:t>
            </a:r>
            <a:endParaRPr sz="1400" b="1" i="0" u="none" strike="noStrike" cap="none">
              <a:solidFill>
                <a:srgbClr val="002060"/>
              </a:solidFill>
              <a:latin typeface="Arial"/>
              <a:ea typeface="Arial"/>
              <a:cs typeface="Arial"/>
              <a:sym typeface="Arial"/>
            </a:endParaRPr>
          </a:p>
        </p:txBody>
      </p:sp>
      <p:sp>
        <p:nvSpPr>
          <p:cNvPr id="486" name="Google Shape;486;p91"/>
          <p:cNvSpPr/>
          <p:nvPr/>
        </p:nvSpPr>
        <p:spPr>
          <a:xfrm>
            <a:off x="7565269" y="4903142"/>
            <a:ext cx="4220966" cy="691044"/>
          </a:xfrm>
          <a:prstGeom prst="rect">
            <a:avLst/>
          </a:prstGeom>
          <a:solidFill>
            <a:srgbClr val="FBE4D4"/>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87" name="Google Shape;487;p91"/>
          <p:cNvSpPr txBox="1"/>
          <p:nvPr/>
        </p:nvSpPr>
        <p:spPr>
          <a:xfrm>
            <a:off x="7954073" y="5231000"/>
            <a:ext cx="37869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C55A11"/>
                </a:solidFill>
                <a:latin typeface="Arial"/>
                <a:ea typeface="Arial"/>
                <a:cs typeface="Arial"/>
                <a:sym typeface="Arial"/>
              </a:rPr>
              <a:t>Host Operating System (Window/Linux)</a:t>
            </a:r>
            <a:endParaRPr sz="1400" b="1" i="0" u="none" strike="noStrike" cap="none">
              <a:solidFill>
                <a:srgbClr val="C55A11"/>
              </a:solidFill>
              <a:latin typeface="Arial"/>
              <a:ea typeface="Arial"/>
              <a:cs typeface="Arial"/>
              <a:sym typeface="Arial"/>
            </a:endParaRPr>
          </a:p>
        </p:txBody>
      </p:sp>
      <p:sp>
        <p:nvSpPr>
          <p:cNvPr id="488" name="Google Shape;488;p91"/>
          <p:cNvSpPr/>
          <p:nvPr/>
        </p:nvSpPr>
        <p:spPr>
          <a:xfrm>
            <a:off x="7565269" y="4906976"/>
            <a:ext cx="4220966" cy="290969"/>
          </a:xfrm>
          <a:prstGeom prst="rect">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9" name="Google Shape;489;p91"/>
          <p:cNvSpPr txBox="1"/>
          <p:nvPr/>
        </p:nvSpPr>
        <p:spPr>
          <a:xfrm>
            <a:off x="9280524" y="4884071"/>
            <a:ext cx="7904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Kernel</a:t>
            </a:r>
            <a:endParaRPr sz="1400" b="1" i="0" u="none" strike="noStrike" cap="none">
              <a:solidFill>
                <a:schemeClr val="lt1"/>
              </a:solidFill>
              <a:latin typeface="Arial"/>
              <a:ea typeface="Arial"/>
              <a:cs typeface="Arial"/>
              <a:sym typeface="Arial"/>
            </a:endParaRPr>
          </a:p>
        </p:txBody>
      </p:sp>
      <p:sp>
        <p:nvSpPr>
          <p:cNvPr id="490" name="Google Shape;490;p91"/>
          <p:cNvSpPr/>
          <p:nvPr/>
        </p:nvSpPr>
        <p:spPr>
          <a:xfrm>
            <a:off x="7565269" y="4435575"/>
            <a:ext cx="4220966" cy="386080"/>
          </a:xfrm>
          <a:prstGeom prst="rect">
            <a:avLst/>
          </a:prstGeom>
          <a:solidFill>
            <a:srgbClr val="E1EFD8"/>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91" name="Google Shape;491;p91"/>
          <p:cNvSpPr txBox="1"/>
          <p:nvPr/>
        </p:nvSpPr>
        <p:spPr>
          <a:xfrm>
            <a:off x="7954073" y="4458469"/>
            <a:ext cx="38931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548135"/>
                </a:solidFill>
                <a:latin typeface="Arial"/>
                <a:ea typeface="Arial"/>
                <a:cs typeface="Arial"/>
                <a:sym typeface="Arial"/>
              </a:rPr>
              <a:t>Container Runtime (Docker, containerd)</a:t>
            </a:r>
            <a:endParaRPr sz="1400" b="1" i="0" u="none" strike="noStrike" cap="none" dirty="0">
              <a:solidFill>
                <a:srgbClr val="548135"/>
              </a:solidFill>
              <a:latin typeface="Arial"/>
              <a:ea typeface="Arial"/>
              <a:cs typeface="Arial"/>
              <a:sym typeface="Arial"/>
            </a:endParaRPr>
          </a:p>
        </p:txBody>
      </p:sp>
      <p:sp>
        <p:nvSpPr>
          <p:cNvPr id="492" name="Google Shape;492;p91"/>
          <p:cNvSpPr/>
          <p:nvPr/>
        </p:nvSpPr>
        <p:spPr>
          <a:xfrm>
            <a:off x="8369974" y="4027928"/>
            <a:ext cx="549016"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3" name="Google Shape;493;p91"/>
          <p:cNvSpPr txBox="1"/>
          <p:nvPr/>
        </p:nvSpPr>
        <p:spPr>
          <a:xfrm>
            <a:off x="8324656" y="4032110"/>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B</a:t>
            </a:r>
            <a:endParaRPr sz="1200" b="1" i="0" u="none" strike="noStrike" cap="none">
              <a:solidFill>
                <a:srgbClr val="0070C0"/>
              </a:solidFill>
              <a:latin typeface="Arial"/>
              <a:ea typeface="Arial"/>
              <a:cs typeface="Arial"/>
              <a:sym typeface="Arial"/>
            </a:endParaRPr>
          </a:p>
        </p:txBody>
      </p:sp>
      <p:sp>
        <p:nvSpPr>
          <p:cNvPr id="494" name="Google Shape;494;p91"/>
          <p:cNvSpPr/>
          <p:nvPr/>
        </p:nvSpPr>
        <p:spPr>
          <a:xfrm>
            <a:off x="8990068" y="4027830"/>
            <a:ext cx="549016"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5" name="Google Shape;495;p91"/>
          <p:cNvSpPr txBox="1"/>
          <p:nvPr/>
        </p:nvSpPr>
        <p:spPr>
          <a:xfrm>
            <a:off x="8959990" y="4039632"/>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C</a:t>
            </a:r>
            <a:endParaRPr sz="1200" b="1" i="0" u="none" strike="noStrike" cap="none">
              <a:solidFill>
                <a:srgbClr val="0070C0"/>
              </a:solidFill>
              <a:latin typeface="Arial"/>
              <a:ea typeface="Arial"/>
              <a:cs typeface="Arial"/>
              <a:sym typeface="Arial"/>
            </a:endParaRPr>
          </a:p>
        </p:txBody>
      </p:sp>
      <p:sp>
        <p:nvSpPr>
          <p:cNvPr id="496" name="Google Shape;496;p91"/>
          <p:cNvSpPr/>
          <p:nvPr/>
        </p:nvSpPr>
        <p:spPr>
          <a:xfrm>
            <a:off x="7616942" y="4030622"/>
            <a:ext cx="685069" cy="300255"/>
          </a:xfrm>
          <a:prstGeom prst="roundRect">
            <a:avLst>
              <a:gd name="adj" fmla="val 16667"/>
            </a:avLst>
          </a:prstGeom>
          <a:solidFill>
            <a:srgbClr val="FBE4D4"/>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7" name="Google Shape;497;p91"/>
          <p:cNvSpPr txBox="1"/>
          <p:nvPr/>
        </p:nvSpPr>
        <p:spPr>
          <a:xfrm>
            <a:off x="7603369" y="4017745"/>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App A</a:t>
            </a:r>
            <a:endParaRPr sz="1400" b="1" i="0" u="none" strike="noStrike" cap="none">
              <a:solidFill>
                <a:srgbClr val="FF0000"/>
              </a:solidFill>
              <a:latin typeface="Arial"/>
              <a:ea typeface="Arial"/>
              <a:cs typeface="Arial"/>
              <a:sym typeface="Arial"/>
            </a:endParaRPr>
          </a:p>
        </p:txBody>
      </p:sp>
      <p:sp>
        <p:nvSpPr>
          <p:cNvPr id="498" name="Google Shape;498;p91"/>
          <p:cNvSpPr/>
          <p:nvPr/>
        </p:nvSpPr>
        <p:spPr>
          <a:xfrm>
            <a:off x="9595776" y="4031386"/>
            <a:ext cx="685069"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9" name="Google Shape;499;p91"/>
          <p:cNvSpPr txBox="1"/>
          <p:nvPr/>
        </p:nvSpPr>
        <p:spPr>
          <a:xfrm>
            <a:off x="9593904" y="4016572"/>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D</a:t>
            </a:r>
            <a:endParaRPr sz="1400" b="1" i="0" u="none" strike="noStrike" cap="none">
              <a:solidFill>
                <a:schemeClr val="dk1"/>
              </a:solidFill>
              <a:latin typeface="Arial"/>
              <a:ea typeface="Arial"/>
              <a:cs typeface="Arial"/>
              <a:sym typeface="Arial"/>
            </a:endParaRPr>
          </a:p>
        </p:txBody>
      </p:sp>
      <p:sp>
        <p:nvSpPr>
          <p:cNvPr id="500" name="Google Shape;500;p91"/>
          <p:cNvSpPr/>
          <p:nvPr/>
        </p:nvSpPr>
        <p:spPr>
          <a:xfrm>
            <a:off x="7620907" y="3634381"/>
            <a:ext cx="842518" cy="300255"/>
          </a:xfrm>
          <a:prstGeom prst="roundRect">
            <a:avLst>
              <a:gd name="adj" fmla="val 16667"/>
            </a:avLst>
          </a:prstGeom>
          <a:solidFill>
            <a:srgbClr val="FBE4D4"/>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1" name="Google Shape;501;p91"/>
          <p:cNvSpPr txBox="1"/>
          <p:nvPr/>
        </p:nvSpPr>
        <p:spPr>
          <a:xfrm>
            <a:off x="7709845" y="3613982"/>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App G</a:t>
            </a:r>
            <a:endParaRPr sz="1400" b="1" i="0" u="none" strike="noStrike" cap="none">
              <a:solidFill>
                <a:srgbClr val="FF0000"/>
              </a:solidFill>
              <a:latin typeface="Arial"/>
              <a:ea typeface="Arial"/>
              <a:cs typeface="Arial"/>
              <a:sym typeface="Arial"/>
            </a:endParaRPr>
          </a:p>
        </p:txBody>
      </p:sp>
      <p:sp>
        <p:nvSpPr>
          <p:cNvPr id="502" name="Google Shape;502;p91"/>
          <p:cNvSpPr/>
          <p:nvPr/>
        </p:nvSpPr>
        <p:spPr>
          <a:xfrm>
            <a:off x="8529780" y="3637538"/>
            <a:ext cx="549016"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3" name="Google Shape;503;p91"/>
          <p:cNvSpPr txBox="1"/>
          <p:nvPr/>
        </p:nvSpPr>
        <p:spPr>
          <a:xfrm>
            <a:off x="8499702" y="3649340"/>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I</a:t>
            </a:r>
            <a:endParaRPr sz="1200" b="1" i="0" u="none" strike="noStrike" cap="none">
              <a:solidFill>
                <a:srgbClr val="0070C0"/>
              </a:solidFill>
              <a:latin typeface="Arial"/>
              <a:ea typeface="Arial"/>
              <a:cs typeface="Arial"/>
              <a:sym typeface="Arial"/>
            </a:endParaRPr>
          </a:p>
        </p:txBody>
      </p:sp>
      <p:sp>
        <p:nvSpPr>
          <p:cNvPr id="504" name="Google Shape;504;p91"/>
          <p:cNvSpPr/>
          <p:nvPr/>
        </p:nvSpPr>
        <p:spPr>
          <a:xfrm>
            <a:off x="9149873" y="3637440"/>
            <a:ext cx="754223"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5" name="Google Shape;505;p91"/>
          <p:cNvSpPr txBox="1"/>
          <p:nvPr/>
        </p:nvSpPr>
        <p:spPr>
          <a:xfrm>
            <a:off x="9231574" y="3644214"/>
            <a:ext cx="65728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H</a:t>
            </a:r>
            <a:endParaRPr sz="1200" b="1" i="0" u="none" strike="noStrike" cap="none">
              <a:solidFill>
                <a:srgbClr val="0070C0"/>
              </a:solidFill>
              <a:latin typeface="Arial"/>
              <a:ea typeface="Arial"/>
              <a:cs typeface="Arial"/>
              <a:sym typeface="Arial"/>
            </a:endParaRPr>
          </a:p>
        </p:txBody>
      </p:sp>
      <p:sp>
        <p:nvSpPr>
          <p:cNvPr id="506" name="Google Shape;506;p91"/>
          <p:cNvSpPr/>
          <p:nvPr/>
        </p:nvSpPr>
        <p:spPr>
          <a:xfrm>
            <a:off x="10344624" y="4030939"/>
            <a:ext cx="685069"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7" name="Google Shape;507;p91"/>
          <p:cNvSpPr txBox="1"/>
          <p:nvPr/>
        </p:nvSpPr>
        <p:spPr>
          <a:xfrm>
            <a:off x="10342752" y="4016125"/>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E</a:t>
            </a:r>
            <a:endParaRPr sz="1400" b="1" i="0" u="none" strike="noStrike" cap="none">
              <a:solidFill>
                <a:schemeClr val="dk1"/>
              </a:solidFill>
              <a:latin typeface="Arial"/>
              <a:ea typeface="Arial"/>
              <a:cs typeface="Arial"/>
              <a:sym typeface="Arial"/>
            </a:endParaRPr>
          </a:p>
        </p:txBody>
      </p:sp>
      <p:sp>
        <p:nvSpPr>
          <p:cNvPr id="508" name="Google Shape;508;p91"/>
          <p:cNvSpPr/>
          <p:nvPr/>
        </p:nvSpPr>
        <p:spPr>
          <a:xfrm>
            <a:off x="11081881" y="4023668"/>
            <a:ext cx="659454"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9" name="Google Shape;509;p91"/>
          <p:cNvSpPr txBox="1"/>
          <p:nvPr/>
        </p:nvSpPr>
        <p:spPr>
          <a:xfrm>
            <a:off x="11099006" y="4008854"/>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F</a:t>
            </a:r>
            <a:endParaRPr sz="1400" b="1" i="0" u="none" strike="noStrike" cap="none">
              <a:solidFill>
                <a:schemeClr val="dk1"/>
              </a:solidFill>
              <a:latin typeface="Arial"/>
              <a:ea typeface="Arial"/>
              <a:cs typeface="Arial"/>
              <a:sym typeface="Arial"/>
            </a:endParaRPr>
          </a:p>
        </p:txBody>
      </p:sp>
      <p:sp>
        <p:nvSpPr>
          <p:cNvPr id="510" name="Google Shape;510;p91"/>
          <p:cNvSpPr/>
          <p:nvPr/>
        </p:nvSpPr>
        <p:spPr>
          <a:xfrm>
            <a:off x="9987669" y="3636594"/>
            <a:ext cx="685069"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1" name="Google Shape;511;p91"/>
          <p:cNvSpPr txBox="1"/>
          <p:nvPr/>
        </p:nvSpPr>
        <p:spPr>
          <a:xfrm>
            <a:off x="9985797" y="3621780"/>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J</a:t>
            </a:r>
            <a:endParaRPr sz="1400" b="1" i="0" u="none" strike="noStrike" cap="none">
              <a:solidFill>
                <a:schemeClr val="dk1"/>
              </a:solidFill>
              <a:latin typeface="Arial"/>
              <a:ea typeface="Arial"/>
              <a:cs typeface="Arial"/>
              <a:sym typeface="Arial"/>
            </a:endParaRPr>
          </a:p>
        </p:txBody>
      </p:sp>
      <p:sp>
        <p:nvSpPr>
          <p:cNvPr id="512" name="Google Shape;512;p91"/>
          <p:cNvSpPr/>
          <p:nvPr/>
        </p:nvSpPr>
        <p:spPr>
          <a:xfrm>
            <a:off x="10749083" y="3627427"/>
            <a:ext cx="985606"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3" name="Google Shape;513;p91"/>
          <p:cNvSpPr txBox="1"/>
          <p:nvPr/>
        </p:nvSpPr>
        <p:spPr>
          <a:xfrm>
            <a:off x="10923278" y="3611970"/>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K</a:t>
            </a:r>
            <a:endParaRPr sz="1400" b="1" i="0" u="none" strike="noStrike" cap="none">
              <a:solidFill>
                <a:schemeClr val="dk1"/>
              </a:solidFill>
              <a:latin typeface="Arial"/>
              <a:ea typeface="Arial"/>
              <a:cs typeface="Arial"/>
              <a:sym typeface="Arial"/>
            </a:endParaRPr>
          </a:p>
        </p:txBody>
      </p:sp>
      <p:sp>
        <p:nvSpPr>
          <p:cNvPr id="514" name="Google Shape;514;p91"/>
          <p:cNvSpPr/>
          <p:nvPr/>
        </p:nvSpPr>
        <p:spPr>
          <a:xfrm rot="-5400000">
            <a:off x="9534735" y="1376506"/>
            <a:ext cx="244060" cy="4155846"/>
          </a:xfrm>
          <a:prstGeom prst="rightBrace">
            <a:avLst>
              <a:gd name="adj1" fmla="val 65925"/>
              <a:gd name="adj2" fmla="val 49619"/>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15" name="Google Shape;515;p91"/>
          <p:cNvSpPr txBox="1"/>
          <p:nvPr/>
        </p:nvSpPr>
        <p:spPr>
          <a:xfrm>
            <a:off x="8609483" y="3093637"/>
            <a:ext cx="198314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Containerized Applications</a:t>
            </a:r>
            <a:endParaRPr sz="1200" b="0" i="0" u="none" strike="noStrike" cap="none">
              <a:solidFill>
                <a:schemeClr val="dk1"/>
              </a:solidFill>
              <a:latin typeface="Arial"/>
              <a:ea typeface="Arial"/>
              <a:cs typeface="Arial"/>
              <a:sym typeface="Arial"/>
            </a:endParaRPr>
          </a:p>
        </p:txBody>
      </p:sp>
      <p:sp>
        <p:nvSpPr>
          <p:cNvPr id="516" name="Google Shape;516;p91"/>
          <p:cNvSpPr/>
          <p:nvPr/>
        </p:nvSpPr>
        <p:spPr>
          <a:xfrm>
            <a:off x="7565269" y="3604957"/>
            <a:ext cx="4220966" cy="777312"/>
          </a:xfrm>
          <a:prstGeom prst="rect">
            <a:avLst/>
          </a:prstGeom>
          <a:noFill/>
          <a:ln w="12700" cap="flat" cmpd="sng">
            <a:solidFill>
              <a:srgbClr val="31538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7" name="Google Shape;517;p91"/>
          <p:cNvSpPr txBox="1"/>
          <p:nvPr/>
        </p:nvSpPr>
        <p:spPr>
          <a:xfrm>
            <a:off x="453221" y="1367903"/>
            <a:ext cx="10966619" cy="1346625"/>
          </a:xfrm>
          <a:prstGeom prst="rect">
            <a:avLst/>
          </a:prstGeom>
          <a:noFill/>
          <a:ln>
            <a:noFill/>
          </a:ln>
        </p:spPr>
        <p:txBody>
          <a:bodyPr spcFirstLastPara="1" wrap="square" lIns="121850" tIns="121850" rIns="121850" bIns="121850" anchor="t" anchorCtr="0">
            <a:normAutofit/>
          </a:bodyPr>
          <a:lstStyle/>
          <a:p>
            <a:pPr marL="152396"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 </a:t>
            </a:r>
            <a:r>
              <a:rPr lang="en-US" sz="2400" b="1" i="0" u="none" strike="noStrike" cap="none">
                <a:solidFill>
                  <a:srgbClr val="FF0000"/>
                </a:solidFill>
                <a:latin typeface="Arial"/>
                <a:ea typeface="Arial"/>
                <a:cs typeface="Arial"/>
                <a:sym typeface="Arial"/>
              </a:rPr>
              <a:t>Container</a:t>
            </a:r>
            <a:r>
              <a:rPr lang="en-US" sz="2400" b="0" i="0" u="none" strike="noStrike" cap="none">
                <a:solidFill>
                  <a:srgbClr val="000000"/>
                </a:solidFill>
                <a:latin typeface="Arial"/>
                <a:ea typeface="Arial"/>
                <a:cs typeface="Arial"/>
                <a:sym typeface="Arial"/>
              </a:rPr>
              <a:t> is a </a:t>
            </a:r>
            <a:r>
              <a:rPr lang="en-US" sz="2400" b="1" i="0" u="none" strike="noStrike" cap="none">
                <a:solidFill>
                  <a:srgbClr val="000000"/>
                </a:solidFill>
                <a:latin typeface="Arial"/>
                <a:ea typeface="Arial"/>
                <a:cs typeface="Arial"/>
                <a:sym typeface="Arial"/>
              </a:rPr>
              <a:t>process or a process tree</a:t>
            </a:r>
            <a:r>
              <a:rPr lang="en-US" sz="2400" b="0" i="0" u="none" strike="noStrike" cap="none">
                <a:solidFill>
                  <a:srgbClr val="000000"/>
                </a:solidFill>
                <a:latin typeface="Arial"/>
                <a:ea typeface="Arial"/>
                <a:cs typeface="Arial"/>
                <a:sym typeface="Arial"/>
              </a:rPr>
              <a:t> isolated from other processes via Linux kernel mechanisms such as </a:t>
            </a:r>
            <a:r>
              <a:rPr lang="en-US" sz="2400" b="1" i="0" u="none" strike="noStrike" cap="none">
                <a:solidFill>
                  <a:srgbClr val="000000"/>
                </a:solidFill>
                <a:latin typeface="Arial"/>
                <a:ea typeface="Arial"/>
                <a:cs typeface="Arial"/>
                <a:sym typeface="Arial"/>
              </a:rPr>
              <a:t>namespaces</a:t>
            </a:r>
            <a:r>
              <a:rPr lang="en-US" sz="2400" b="0" i="0" u="none" strike="noStrike" cap="none">
                <a:solidFill>
                  <a:srgbClr val="000000"/>
                </a:solidFill>
                <a:latin typeface="Arial"/>
                <a:ea typeface="Arial"/>
                <a:cs typeface="Arial"/>
                <a:sym typeface="Arial"/>
              </a:rPr>
              <a:t> and constrained in resource usage via </a:t>
            </a:r>
            <a:r>
              <a:rPr lang="en-US" sz="2400" b="1" i="0" u="none" strike="noStrike" cap="none">
                <a:solidFill>
                  <a:srgbClr val="000000"/>
                </a:solidFill>
                <a:latin typeface="Arial"/>
                <a:ea typeface="Arial"/>
                <a:cs typeface="Arial"/>
                <a:sym typeface="Arial"/>
              </a:rPr>
              <a:t>cgroups </a:t>
            </a:r>
            <a:r>
              <a:rPr lang="en-US" sz="2400" b="0" i="0" u="none" strike="noStrike" cap="none">
                <a:solidFill>
                  <a:srgbClr val="000000"/>
                </a:solidFill>
                <a:latin typeface="Arial"/>
                <a:ea typeface="Arial"/>
                <a:cs typeface="Arial"/>
                <a:sym typeface="Arial"/>
              </a:rPr>
              <a:t>and </a:t>
            </a:r>
            <a:r>
              <a:rPr lang="en-US" sz="2400" b="1" i="0" u="none" strike="noStrike" cap="none">
                <a:solidFill>
                  <a:srgbClr val="000000"/>
                </a:solidFill>
                <a:latin typeface="Arial"/>
                <a:ea typeface="Arial"/>
                <a:cs typeface="Arial"/>
                <a:sym typeface="Arial"/>
              </a:rPr>
              <a:t>filesystem</a:t>
            </a:r>
            <a:r>
              <a:rPr lang="en-US" sz="2400" b="0" i="0" u="none" strike="noStrike" cap="none">
                <a:solidFill>
                  <a:srgbClr val="000000"/>
                </a:solidFill>
                <a:latin typeface="Arial"/>
                <a:ea typeface="Arial"/>
                <a:cs typeface="Arial"/>
                <a:sym typeface="Arial"/>
              </a:rPr>
              <a:t>-specific features.</a:t>
            </a:r>
            <a:endParaRPr sz="1400" b="0" i="0" u="none" strike="noStrike" cap="none">
              <a:solidFill>
                <a:srgbClr val="000000"/>
              </a:solidFill>
              <a:latin typeface="Arial"/>
              <a:ea typeface="Arial"/>
              <a:cs typeface="Arial"/>
              <a:sym typeface="Arial"/>
            </a:endParaRPr>
          </a:p>
        </p:txBody>
      </p:sp>
      <p:sp>
        <p:nvSpPr>
          <p:cNvPr id="518" name="Google Shape;518;p91"/>
          <p:cNvSpPr txBox="1">
            <a:spLocks noGrp="1"/>
          </p:cNvSpPr>
          <p:nvPr>
            <p:ph type="title"/>
          </p:nvPr>
        </p:nvSpPr>
        <p:spPr>
          <a:xfrm>
            <a:off x="609600" y="274637"/>
            <a:ext cx="7101840" cy="710883"/>
          </a:xfrm>
          <a:prstGeom prst="rect">
            <a:avLst/>
          </a:prstGeom>
          <a:noFill/>
          <a:ln>
            <a:noFill/>
          </a:ln>
        </p:spPr>
        <p:txBody>
          <a:bodyPr spcFirstLastPara="1" wrap="square" lIns="121850" tIns="121850" rIns="121850" bIns="121850" anchor="t" anchorCtr="0">
            <a:noAutofit/>
          </a:bodyPr>
          <a:lstStyle/>
          <a:p>
            <a:pPr marL="0" lvl="0" indent="0" algn="l" rtl="0">
              <a:lnSpc>
                <a:spcPct val="90000"/>
              </a:lnSpc>
              <a:spcBef>
                <a:spcPts val="0"/>
              </a:spcBef>
              <a:spcAft>
                <a:spcPts val="0"/>
              </a:spcAft>
              <a:buClr>
                <a:srgbClr val="0000A3"/>
              </a:buClr>
              <a:buSzPts val="4400"/>
              <a:buFont typeface="Calibri"/>
              <a:buNone/>
            </a:pPr>
            <a:r>
              <a:rPr lang="en-US" sz="3200">
                <a:solidFill>
                  <a:srgbClr val="002060"/>
                </a:solidFill>
                <a:latin typeface="Arial"/>
                <a:ea typeface="Arial"/>
                <a:cs typeface="Arial"/>
                <a:sym typeface="Arial"/>
              </a:rPr>
              <a:t>Definition of a Container</a:t>
            </a:r>
            <a:endParaRPr sz="3200">
              <a:solidFill>
                <a:srgbClr val="00206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9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568" name="Google Shape;568;p93"/>
          <p:cNvPicPr preferRelativeResize="0"/>
          <p:nvPr/>
        </p:nvPicPr>
        <p:blipFill rotWithShape="1">
          <a:blip r:embed="rId4">
            <a:alphaModFix/>
            <a:extLst>
              <a:ext uri="{28A0092B-C50C-407E-A947-70E740481C1C}">
                <a14:useLocalDpi xmlns:a14="http://schemas.microsoft.com/office/drawing/2010/main" val="0"/>
              </a:ext>
            </a:extLst>
          </a:blip>
          <a:srcRect b="3116"/>
          <a:stretch/>
        </p:blipFill>
        <p:spPr>
          <a:xfrm>
            <a:off x="485396" y="975360"/>
            <a:ext cx="11355481" cy="4597728"/>
          </a:xfrm>
          <a:prstGeom prst="rect">
            <a:avLst/>
          </a:prstGeom>
          <a:noFill/>
          <a:ln>
            <a:noFill/>
          </a:ln>
        </p:spPr>
      </p:pic>
      <p:sp>
        <p:nvSpPr>
          <p:cNvPr id="569" name="Google Shape;569;p93"/>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Containers vs Virtual Machines</a:t>
            </a:r>
            <a:endParaRPr sz="3200" b="1" i="0" u="none" strike="noStrike" cap="none">
              <a:solidFill>
                <a:srgbClr val="003C7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92"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525" name="Google Shape;525;p92"/>
          <p:cNvSpPr/>
          <p:nvPr/>
        </p:nvSpPr>
        <p:spPr>
          <a:xfrm>
            <a:off x="212128" y="162623"/>
            <a:ext cx="444115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Why use Containers?</a:t>
            </a:r>
            <a:endParaRPr sz="3200" b="1" i="0" u="none" strike="noStrike" cap="none">
              <a:solidFill>
                <a:srgbClr val="003C71"/>
              </a:solidFill>
              <a:latin typeface="Arial"/>
              <a:ea typeface="Arial"/>
              <a:cs typeface="Arial"/>
              <a:sym typeface="Arial"/>
            </a:endParaRPr>
          </a:p>
        </p:txBody>
      </p:sp>
      <p:sp>
        <p:nvSpPr>
          <p:cNvPr id="526" name="Google Shape;526;p92"/>
          <p:cNvSpPr/>
          <p:nvPr/>
        </p:nvSpPr>
        <p:spPr>
          <a:xfrm>
            <a:off x="7314738" y="3671287"/>
            <a:ext cx="4220966" cy="386080"/>
          </a:xfrm>
          <a:prstGeom prst="rect">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7" name="Google Shape;527;p92"/>
          <p:cNvSpPr txBox="1"/>
          <p:nvPr/>
        </p:nvSpPr>
        <p:spPr>
          <a:xfrm>
            <a:off x="7693382" y="3710438"/>
            <a:ext cx="38423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2060"/>
                </a:solidFill>
                <a:latin typeface="Arial"/>
                <a:ea typeface="Arial"/>
                <a:cs typeface="Arial"/>
                <a:sym typeface="Arial"/>
              </a:rPr>
              <a:t>Physical/Hardware Infrastructure (Server)</a:t>
            </a:r>
            <a:endParaRPr sz="1400" b="1" i="0" u="none" strike="noStrike" cap="none">
              <a:solidFill>
                <a:srgbClr val="002060"/>
              </a:solidFill>
              <a:latin typeface="Arial"/>
              <a:ea typeface="Arial"/>
              <a:cs typeface="Arial"/>
              <a:sym typeface="Arial"/>
            </a:endParaRPr>
          </a:p>
        </p:txBody>
      </p:sp>
      <p:sp>
        <p:nvSpPr>
          <p:cNvPr id="528" name="Google Shape;528;p92"/>
          <p:cNvSpPr/>
          <p:nvPr/>
        </p:nvSpPr>
        <p:spPr>
          <a:xfrm>
            <a:off x="7314738" y="2901339"/>
            <a:ext cx="4220966" cy="691044"/>
          </a:xfrm>
          <a:prstGeom prst="rect">
            <a:avLst/>
          </a:prstGeom>
          <a:solidFill>
            <a:srgbClr val="FBE4D4"/>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29" name="Google Shape;529;p92"/>
          <p:cNvSpPr txBox="1"/>
          <p:nvPr/>
        </p:nvSpPr>
        <p:spPr>
          <a:xfrm>
            <a:off x="7703542" y="3229197"/>
            <a:ext cx="37869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C55A11"/>
                </a:solidFill>
                <a:latin typeface="Arial"/>
                <a:ea typeface="Arial"/>
                <a:cs typeface="Arial"/>
                <a:sym typeface="Arial"/>
              </a:rPr>
              <a:t>Host Operating System (Window/Linux)</a:t>
            </a:r>
            <a:endParaRPr sz="1400" b="1" i="0" u="none" strike="noStrike" cap="none">
              <a:solidFill>
                <a:srgbClr val="C55A11"/>
              </a:solidFill>
              <a:latin typeface="Arial"/>
              <a:ea typeface="Arial"/>
              <a:cs typeface="Arial"/>
              <a:sym typeface="Arial"/>
            </a:endParaRPr>
          </a:p>
        </p:txBody>
      </p:sp>
      <p:sp>
        <p:nvSpPr>
          <p:cNvPr id="530" name="Google Shape;530;p92"/>
          <p:cNvSpPr/>
          <p:nvPr/>
        </p:nvSpPr>
        <p:spPr>
          <a:xfrm>
            <a:off x="7314738" y="2905173"/>
            <a:ext cx="4220966" cy="290969"/>
          </a:xfrm>
          <a:prstGeom prst="rect">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1" name="Google Shape;531;p92"/>
          <p:cNvSpPr txBox="1"/>
          <p:nvPr/>
        </p:nvSpPr>
        <p:spPr>
          <a:xfrm>
            <a:off x="9029993" y="2882268"/>
            <a:ext cx="7904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Kernel</a:t>
            </a:r>
            <a:endParaRPr sz="1400" b="1" i="0" u="none" strike="noStrike" cap="none">
              <a:solidFill>
                <a:schemeClr val="lt1"/>
              </a:solidFill>
              <a:latin typeface="Arial"/>
              <a:ea typeface="Arial"/>
              <a:cs typeface="Arial"/>
              <a:sym typeface="Arial"/>
            </a:endParaRPr>
          </a:p>
        </p:txBody>
      </p:sp>
      <p:sp>
        <p:nvSpPr>
          <p:cNvPr id="532" name="Google Shape;532;p92"/>
          <p:cNvSpPr/>
          <p:nvPr/>
        </p:nvSpPr>
        <p:spPr>
          <a:xfrm>
            <a:off x="7314738" y="2433772"/>
            <a:ext cx="4220966" cy="386080"/>
          </a:xfrm>
          <a:prstGeom prst="rect">
            <a:avLst/>
          </a:prstGeom>
          <a:solidFill>
            <a:srgbClr val="E1EFD8"/>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33" name="Google Shape;533;p92"/>
          <p:cNvSpPr txBox="1"/>
          <p:nvPr/>
        </p:nvSpPr>
        <p:spPr>
          <a:xfrm>
            <a:off x="7703542" y="2456666"/>
            <a:ext cx="38931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548135"/>
                </a:solidFill>
                <a:latin typeface="Arial"/>
                <a:ea typeface="Arial"/>
                <a:cs typeface="Arial"/>
                <a:sym typeface="Arial"/>
              </a:rPr>
              <a:t>Container Runtime (Docker, containerd)</a:t>
            </a:r>
            <a:endParaRPr sz="1400" b="1" i="0" u="none" strike="noStrike" cap="none" dirty="0">
              <a:solidFill>
                <a:srgbClr val="548135"/>
              </a:solidFill>
              <a:latin typeface="Arial"/>
              <a:ea typeface="Arial"/>
              <a:cs typeface="Arial"/>
              <a:sym typeface="Arial"/>
            </a:endParaRPr>
          </a:p>
        </p:txBody>
      </p:sp>
      <p:sp>
        <p:nvSpPr>
          <p:cNvPr id="534" name="Google Shape;534;p92"/>
          <p:cNvSpPr/>
          <p:nvPr/>
        </p:nvSpPr>
        <p:spPr>
          <a:xfrm>
            <a:off x="8119443" y="2026125"/>
            <a:ext cx="549016"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5" name="Google Shape;535;p92"/>
          <p:cNvSpPr txBox="1"/>
          <p:nvPr/>
        </p:nvSpPr>
        <p:spPr>
          <a:xfrm>
            <a:off x="8074125" y="2030307"/>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B</a:t>
            </a:r>
            <a:endParaRPr sz="1200" b="1" i="0" u="none" strike="noStrike" cap="none">
              <a:solidFill>
                <a:srgbClr val="0070C0"/>
              </a:solidFill>
              <a:latin typeface="Arial"/>
              <a:ea typeface="Arial"/>
              <a:cs typeface="Arial"/>
              <a:sym typeface="Arial"/>
            </a:endParaRPr>
          </a:p>
        </p:txBody>
      </p:sp>
      <p:sp>
        <p:nvSpPr>
          <p:cNvPr id="536" name="Google Shape;536;p92"/>
          <p:cNvSpPr/>
          <p:nvPr/>
        </p:nvSpPr>
        <p:spPr>
          <a:xfrm>
            <a:off x="8739537" y="2026027"/>
            <a:ext cx="549016"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7" name="Google Shape;537;p92"/>
          <p:cNvSpPr txBox="1"/>
          <p:nvPr/>
        </p:nvSpPr>
        <p:spPr>
          <a:xfrm>
            <a:off x="8709459" y="2037829"/>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C</a:t>
            </a:r>
            <a:endParaRPr sz="1200" b="1" i="0" u="none" strike="noStrike" cap="none">
              <a:solidFill>
                <a:srgbClr val="0070C0"/>
              </a:solidFill>
              <a:latin typeface="Arial"/>
              <a:ea typeface="Arial"/>
              <a:cs typeface="Arial"/>
              <a:sym typeface="Arial"/>
            </a:endParaRPr>
          </a:p>
        </p:txBody>
      </p:sp>
      <p:sp>
        <p:nvSpPr>
          <p:cNvPr id="538" name="Google Shape;538;p92"/>
          <p:cNvSpPr/>
          <p:nvPr/>
        </p:nvSpPr>
        <p:spPr>
          <a:xfrm>
            <a:off x="7366411" y="2028819"/>
            <a:ext cx="685069" cy="300255"/>
          </a:xfrm>
          <a:prstGeom prst="roundRect">
            <a:avLst>
              <a:gd name="adj" fmla="val 16667"/>
            </a:avLst>
          </a:prstGeom>
          <a:solidFill>
            <a:srgbClr val="FBE4D4"/>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9" name="Google Shape;539;p92"/>
          <p:cNvSpPr txBox="1"/>
          <p:nvPr/>
        </p:nvSpPr>
        <p:spPr>
          <a:xfrm>
            <a:off x="7352838" y="2015942"/>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App A</a:t>
            </a:r>
            <a:endParaRPr sz="1400" b="1" i="0" u="none" strike="noStrike" cap="none">
              <a:solidFill>
                <a:srgbClr val="FF0000"/>
              </a:solidFill>
              <a:latin typeface="Arial"/>
              <a:ea typeface="Arial"/>
              <a:cs typeface="Arial"/>
              <a:sym typeface="Arial"/>
            </a:endParaRPr>
          </a:p>
        </p:txBody>
      </p:sp>
      <p:sp>
        <p:nvSpPr>
          <p:cNvPr id="540" name="Google Shape;540;p92"/>
          <p:cNvSpPr/>
          <p:nvPr/>
        </p:nvSpPr>
        <p:spPr>
          <a:xfrm>
            <a:off x="9345245" y="2029583"/>
            <a:ext cx="685069"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1" name="Google Shape;541;p92"/>
          <p:cNvSpPr txBox="1"/>
          <p:nvPr/>
        </p:nvSpPr>
        <p:spPr>
          <a:xfrm>
            <a:off x="9343373" y="2014769"/>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D</a:t>
            </a:r>
            <a:endParaRPr sz="1400" b="1" i="0" u="none" strike="noStrike" cap="none">
              <a:solidFill>
                <a:schemeClr val="dk1"/>
              </a:solidFill>
              <a:latin typeface="Arial"/>
              <a:ea typeface="Arial"/>
              <a:cs typeface="Arial"/>
              <a:sym typeface="Arial"/>
            </a:endParaRPr>
          </a:p>
        </p:txBody>
      </p:sp>
      <p:sp>
        <p:nvSpPr>
          <p:cNvPr id="542" name="Google Shape;542;p92"/>
          <p:cNvSpPr/>
          <p:nvPr/>
        </p:nvSpPr>
        <p:spPr>
          <a:xfrm>
            <a:off x="7370376" y="1632578"/>
            <a:ext cx="842518" cy="300255"/>
          </a:xfrm>
          <a:prstGeom prst="roundRect">
            <a:avLst>
              <a:gd name="adj" fmla="val 16667"/>
            </a:avLst>
          </a:prstGeom>
          <a:solidFill>
            <a:srgbClr val="FBE4D4"/>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3" name="Google Shape;543;p92"/>
          <p:cNvSpPr txBox="1"/>
          <p:nvPr/>
        </p:nvSpPr>
        <p:spPr>
          <a:xfrm>
            <a:off x="7459314" y="1612179"/>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App G</a:t>
            </a:r>
            <a:endParaRPr sz="1400" b="1" i="0" u="none" strike="noStrike" cap="none">
              <a:solidFill>
                <a:srgbClr val="FF0000"/>
              </a:solidFill>
              <a:latin typeface="Arial"/>
              <a:ea typeface="Arial"/>
              <a:cs typeface="Arial"/>
              <a:sym typeface="Arial"/>
            </a:endParaRPr>
          </a:p>
        </p:txBody>
      </p:sp>
      <p:sp>
        <p:nvSpPr>
          <p:cNvPr id="544" name="Google Shape;544;p92"/>
          <p:cNvSpPr/>
          <p:nvPr/>
        </p:nvSpPr>
        <p:spPr>
          <a:xfrm>
            <a:off x="8279249" y="1635735"/>
            <a:ext cx="549016"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5" name="Google Shape;545;p92"/>
          <p:cNvSpPr txBox="1"/>
          <p:nvPr/>
        </p:nvSpPr>
        <p:spPr>
          <a:xfrm>
            <a:off x="8249171" y="1647537"/>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I</a:t>
            </a:r>
            <a:endParaRPr sz="1200" b="1" i="0" u="none" strike="noStrike" cap="none">
              <a:solidFill>
                <a:srgbClr val="0070C0"/>
              </a:solidFill>
              <a:latin typeface="Arial"/>
              <a:ea typeface="Arial"/>
              <a:cs typeface="Arial"/>
              <a:sym typeface="Arial"/>
            </a:endParaRPr>
          </a:p>
        </p:txBody>
      </p:sp>
      <p:sp>
        <p:nvSpPr>
          <p:cNvPr id="546" name="Google Shape;546;p92"/>
          <p:cNvSpPr/>
          <p:nvPr/>
        </p:nvSpPr>
        <p:spPr>
          <a:xfrm>
            <a:off x="8899342" y="1635637"/>
            <a:ext cx="754223" cy="30025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7" name="Google Shape;547;p92"/>
          <p:cNvSpPr txBox="1"/>
          <p:nvPr/>
        </p:nvSpPr>
        <p:spPr>
          <a:xfrm>
            <a:off x="8981043" y="1642411"/>
            <a:ext cx="65728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H</a:t>
            </a:r>
            <a:endParaRPr sz="1200" b="1" i="0" u="none" strike="noStrike" cap="none">
              <a:solidFill>
                <a:srgbClr val="0070C0"/>
              </a:solidFill>
              <a:latin typeface="Arial"/>
              <a:ea typeface="Arial"/>
              <a:cs typeface="Arial"/>
              <a:sym typeface="Arial"/>
            </a:endParaRPr>
          </a:p>
        </p:txBody>
      </p:sp>
      <p:sp>
        <p:nvSpPr>
          <p:cNvPr id="548" name="Google Shape;548;p92"/>
          <p:cNvSpPr/>
          <p:nvPr/>
        </p:nvSpPr>
        <p:spPr>
          <a:xfrm>
            <a:off x="10094093" y="2029136"/>
            <a:ext cx="685069"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9" name="Google Shape;549;p92"/>
          <p:cNvSpPr txBox="1"/>
          <p:nvPr/>
        </p:nvSpPr>
        <p:spPr>
          <a:xfrm>
            <a:off x="10092221" y="2014322"/>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E</a:t>
            </a:r>
            <a:endParaRPr sz="1400" b="1" i="0" u="none" strike="noStrike" cap="none">
              <a:solidFill>
                <a:schemeClr val="dk1"/>
              </a:solidFill>
              <a:latin typeface="Arial"/>
              <a:ea typeface="Arial"/>
              <a:cs typeface="Arial"/>
              <a:sym typeface="Arial"/>
            </a:endParaRPr>
          </a:p>
        </p:txBody>
      </p:sp>
      <p:sp>
        <p:nvSpPr>
          <p:cNvPr id="550" name="Google Shape;550;p92"/>
          <p:cNvSpPr/>
          <p:nvPr/>
        </p:nvSpPr>
        <p:spPr>
          <a:xfrm>
            <a:off x="10831350" y="2021865"/>
            <a:ext cx="659454"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1" name="Google Shape;551;p92"/>
          <p:cNvSpPr txBox="1"/>
          <p:nvPr/>
        </p:nvSpPr>
        <p:spPr>
          <a:xfrm>
            <a:off x="10848475" y="2007051"/>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F</a:t>
            </a:r>
            <a:endParaRPr sz="1400" b="1" i="0" u="none" strike="noStrike" cap="none">
              <a:solidFill>
                <a:schemeClr val="dk1"/>
              </a:solidFill>
              <a:latin typeface="Arial"/>
              <a:ea typeface="Arial"/>
              <a:cs typeface="Arial"/>
              <a:sym typeface="Arial"/>
            </a:endParaRPr>
          </a:p>
        </p:txBody>
      </p:sp>
      <p:sp>
        <p:nvSpPr>
          <p:cNvPr id="552" name="Google Shape;552;p92"/>
          <p:cNvSpPr/>
          <p:nvPr/>
        </p:nvSpPr>
        <p:spPr>
          <a:xfrm>
            <a:off x="9737138" y="1634791"/>
            <a:ext cx="685069"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3" name="Google Shape;553;p92"/>
          <p:cNvSpPr txBox="1"/>
          <p:nvPr/>
        </p:nvSpPr>
        <p:spPr>
          <a:xfrm>
            <a:off x="9735266" y="1619977"/>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J</a:t>
            </a:r>
            <a:endParaRPr sz="1400" b="1" i="0" u="none" strike="noStrike" cap="none">
              <a:solidFill>
                <a:schemeClr val="dk1"/>
              </a:solidFill>
              <a:latin typeface="Arial"/>
              <a:ea typeface="Arial"/>
              <a:cs typeface="Arial"/>
              <a:sym typeface="Arial"/>
            </a:endParaRPr>
          </a:p>
        </p:txBody>
      </p:sp>
      <p:sp>
        <p:nvSpPr>
          <p:cNvPr id="554" name="Google Shape;554;p92"/>
          <p:cNvSpPr/>
          <p:nvPr/>
        </p:nvSpPr>
        <p:spPr>
          <a:xfrm>
            <a:off x="10498552" y="1625624"/>
            <a:ext cx="985606" cy="300255"/>
          </a:xfrm>
          <a:prstGeom prst="roundRect">
            <a:avLst>
              <a:gd name="adj" fmla="val 16667"/>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5" name="Google Shape;555;p92"/>
          <p:cNvSpPr txBox="1"/>
          <p:nvPr/>
        </p:nvSpPr>
        <p:spPr>
          <a:xfrm>
            <a:off x="10672747" y="1610167"/>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K</a:t>
            </a:r>
            <a:endParaRPr sz="1400" b="1" i="0" u="none" strike="noStrike" cap="none">
              <a:solidFill>
                <a:schemeClr val="dk1"/>
              </a:solidFill>
              <a:latin typeface="Arial"/>
              <a:ea typeface="Arial"/>
              <a:cs typeface="Arial"/>
              <a:sym typeface="Arial"/>
            </a:endParaRPr>
          </a:p>
        </p:txBody>
      </p:sp>
      <p:sp>
        <p:nvSpPr>
          <p:cNvPr id="556" name="Google Shape;556;p92"/>
          <p:cNvSpPr/>
          <p:nvPr/>
        </p:nvSpPr>
        <p:spPr>
          <a:xfrm rot="-5400000">
            <a:off x="9284204" y="-625297"/>
            <a:ext cx="244060" cy="4155846"/>
          </a:xfrm>
          <a:prstGeom prst="rightBrace">
            <a:avLst>
              <a:gd name="adj1" fmla="val 65925"/>
              <a:gd name="adj2" fmla="val 49619"/>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7" name="Google Shape;557;p92"/>
          <p:cNvSpPr txBox="1"/>
          <p:nvPr/>
        </p:nvSpPr>
        <p:spPr>
          <a:xfrm>
            <a:off x="8358952" y="1091834"/>
            <a:ext cx="198314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Containerized Applications</a:t>
            </a:r>
            <a:endParaRPr sz="1200" b="0" i="0" u="none" strike="noStrike" cap="none">
              <a:solidFill>
                <a:schemeClr val="dk1"/>
              </a:solidFill>
              <a:latin typeface="Arial"/>
              <a:ea typeface="Arial"/>
              <a:cs typeface="Arial"/>
              <a:sym typeface="Arial"/>
            </a:endParaRPr>
          </a:p>
        </p:txBody>
      </p:sp>
      <p:sp>
        <p:nvSpPr>
          <p:cNvPr id="558" name="Google Shape;558;p92"/>
          <p:cNvSpPr/>
          <p:nvPr/>
        </p:nvSpPr>
        <p:spPr>
          <a:xfrm>
            <a:off x="7314738" y="1603154"/>
            <a:ext cx="4220966" cy="777312"/>
          </a:xfrm>
          <a:prstGeom prst="rect">
            <a:avLst/>
          </a:prstGeom>
          <a:noFill/>
          <a:ln w="12700" cap="flat" cmpd="sng">
            <a:solidFill>
              <a:srgbClr val="31538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9" name="Google Shape;559;p92"/>
          <p:cNvSpPr/>
          <p:nvPr/>
        </p:nvSpPr>
        <p:spPr>
          <a:xfrm>
            <a:off x="326166" y="4854740"/>
            <a:ext cx="11148578" cy="5847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600"/>
              <a:buFont typeface="Arial"/>
              <a:buAutoNum type="arabicPeriod" startAt="5"/>
            </a:pPr>
            <a:r>
              <a:rPr lang="en-US" sz="1600" b="0" i="0" u="none" strike="noStrike" cap="none" dirty="0">
                <a:solidFill>
                  <a:srgbClr val="FF0000"/>
                </a:solidFill>
                <a:latin typeface="Arial"/>
                <a:ea typeface="Arial"/>
                <a:cs typeface="Arial"/>
                <a:sym typeface="Arial"/>
              </a:rPr>
              <a:t>Containers</a:t>
            </a:r>
            <a:r>
              <a:rPr lang="en-US" sz="1600" b="0" i="0" u="none" strike="noStrike" cap="none" dirty="0">
                <a:solidFill>
                  <a:srgbClr val="002060"/>
                </a:solidFill>
                <a:latin typeface="Arial"/>
                <a:ea typeface="Arial"/>
                <a:cs typeface="Arial"/>
                <a:sym typeface="Arial"/>
              </a:rPr>
              <a:t> are Application-centric methods to deliver high-performing, scalable app on any infrastructure of your choice. You can develop your code on your laptop and Run anywhere, without being worried for dependencies.</a:t>
            </a:r>
            <a:endParaRPr sz="1600" b="0" i="0" u="none" strike="noStrike" cap="none" dirty="0">
              <a:solidFill>
                <a:srgbClr val="002060"/>
              </a:solidFill>
              <a:latin typeface="Arial"/>
              <a:ea typeface="Arial"/>
              <a:cs typeface="Arial"/>
              <a:sym typeface="Arial"/>
            </a:endParaRPr>
          </a:p>
        </p:txBody>
      </p:sp>
      <p:sp>
        <p:nvSpPr>
          <p:cNvPr id="560" name="Google Shape;560;p92"/>
          <p:cNvSpPr/>
          <p:nvPr/>
        </p:nvSpPr>
        <p:spPr>
          <a:xfrm>
            <a:off x="337891" y="1091834"/>
            <a:ext cx="6565000" cy="353943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600"/>
              <a:buFont typeface="Arial"/>
              <a:buAutoNum type="arabicPeriod"/>
            </a:pPr>
            <a:r>
              <a:rPr lang="en-US" sz="1600" b="0" i="0" u="none" strike="noStrike" cap="none" dirty="0">
                <a:solidFill>
                  <a:srgbClr val="FF0000"/>
                </a:solidFill>
                <a:latin typeface="Arial"/>
                <a:ea typeface="Arial"/>
                <a:cs typeface="Arial"/>
                <a:sym typeface="Arial"/>
              </a:rPr>
              <a:t>Containers</a:t>
            </a:r>
            <a:r>
              <a:rPr lang="en-US" sz="1600" b="0" i="0" u="none" strike="noStrike" cap="none" dirty="0">
                <a:solidFill>
                  <a:srgbClr val="002060"/>
                </a:solidFill>
                <a:latin typeface="Arial"/>
                <a:ea typeface="Arial"/>
                <a:cs typeface="Arial"/>
                <a:sym typeface="Arial"/>
              </a:rPr>
              <a:t> are best suited to deliver micro-services by providing portable, isolated virtual environments for applications to run without interference from other running applications. Each container has its own file-system, processes, no shared libs across containers</a:t>
            </a:r>
            <a:endParaRPr sz="1400" b="0" i="0" u="none" strike="noStrike" cap="none" dirty="0">
              <a:solidFill>
                <a:srgbClr val="000000"/>
              </a:solidFill>
              <a:latin typeface="Arial"/>
              <a:ea typeface="Arial"/>
              <a:cs typeface="Arial"/>
              <a:sym typeface="Arial"/>
            </a:endParaRPr>
          </a:p>
          <a:p>
            <a:pPr marL="342900" marR="0" lvl="0" indent="-241300" algn="just" rtl="0">
              <a:lnSpc>
                <a:spcPct val="100000"/>
              </a:lnSpc>
              <a:spcBef>
                <a:spcPts val="0"/>
              </a:spcBef>
              <a:spcAft>
                <a:spcPts val="0"/>
              </a:spcAft>
              <a:buClr>
                <a:srgbClr val="000000"/>
              </a:buClr>
              <a:buSzPts val="1600"/>
              <a:buFont typeface="Arial"/>
              <a:buNone/>
            </a:pPr>
            <a:endParaRPr sz="1600" b="0" i="0" u="none" strike="noStrike" cap="none" dirty="0">
              <a:solidFill>
                <a:srgbClr val="002060"/>
              </a:solidFill>
              <a:latin typeface="Arial"/>
              <a:ea typeface="Arial"/>
              <a:cs typeface="Arial"/>
              <a:sym typeface="Arial"/>
            </a:endParaRPr>
          </a:p>
          <a:p>
            <a:pPr marR="0" lvl="0" algn="just" rtl="0">
              <a:lnSpc>
                <a:spcPct val="100000"/>
              </a:lnSpc>
              <a:spcBef>
                <a:spcPts val="0"/>
              </a:spcBef>
              <a:spcAft>
                <a:spcPts val="0"/>
              </a:spcAft>
              <a:buClr>
                <a:srgbClr val="000000"/>
              </a:buClr>
              <a:buSzPts val="1600"/>
            </a:pPr>
            <a:r>
              <a:rPr lang="en-US" sz="1600" b="0" i="0" u="none" strike="noStrike" cap="none" dirty="0" smtClean="0">
                <a:solidFill>
                  <a:schemeClr val="tx1"/>
                </a:solidFill>
                <a:latin typeface="Arial"/>
                <a:ea typeface="Arial"/>
                <a:cs typeface="Arial"/>
                <a:sym typeface="Arial"/>
              </a:rPr>
              <a:t>2.</a:t>
            </a:r>
            <a:r>
              <a:rPr lang="en-US" sz="1600" b="0" i="0" u="none" strike="noStrike" cap="none" dirty="0" smtClean="0">
                <a:solidFill>
                  <a:srgbClr val="FF0000"/>
                </a:solidFill>
                <a:latin typeface="Arial"/>
                <a:ea typeface="Arial"/>
                <a:cs typeface="Arial"/>
                <a:sym typeface="Arial"/>
              </a:rPr>
              <a:t> Containers</a:t>
            </a:r>
            <a:r>
              <a:rPr lang="en-US" sz="1600" b="0" i="0" u="none" strike="noStrike" cap="none" dirty="0" smtClean="0">
                <a:solidFill>
                  <a:srgbClr val="002060"/>
                </a:solidFill>
                <a:latin typeface="Arial"/>
                <a:ea typeface="Arial"/>
                <a:cs typeface="Arial"/>
                <a:sym typeface="Arial"/>
              </a:rPr>
              <a:t> </a:t>
            </a:r>
            <a:r>
              <a:rPr lang="en-US" sz="1600" b="0" i="0" u="none" strike="noStrike" cap="none" dirty="0">
                <a:solidFill>
                  <a:srgbClr val="002060"/>
                </a:solidFill>
                <a:latin typeface="Arial"/>
                <a:ea typeface="Arial"/>
                <a:cs typeface="Arial"/>
                <a:sym typeface="Arial"/>
              </a:rPr>
              <a:t>run container images, it bundles the application along with its runtime and dependencies.</a:t>
            </a:r>
            <a:endParaRPr sz="1400" b="0" i="0" u="none" strike="noStrike" cap="none" dirty="0">
              <a:solidFill>
                <a:srgbClr val="000000"/>
              </a:solidFill>
              <a:latin typeface="Arial"/>
              <a:ea typeface="Arial"/>
              <a:cs typeface="Arial"/>
              <a:sym typeface="Arial"/>
            </a:endParaRPr>
          </a:p>
          <a:p>
            <a:pPr marL="342900" marR="0" lvl="0" indent="-241300" algn="just" rtl="0">
              <a:lnSpc>
                <a:spcPct val="100000"/>
              </a:lnSpc>
              <a:spcBef>
                <a:spcPts val="0"/>
              </a:spcBef>
              <a:spcAft>
                <a:spcPts val="0"/>
              </a:spcAft>
              <a:buClr>
                <a:srgbClr val="000000"/>
              </a:buClr>
              <a:buSzPts val="1600"/>
              <a:buFont typeface="Arial"/>
              <a:buNone/>
            </a:pPr>
            <a:endParaRPr sz="1600" b="0" i="0" u="none" strike="noStrike" cap="none" dirty="0">
              <a:solidFill>
                <a:srgbClr val="002060"/>
              </a:solidFill>
              <a:latin typeface="Arial"/>
              <a:ea typeface="Arial"/>
              <a:cs typeface="Arial"/>
              <a:sym typeface="Arial"/>
            </a:endParaRPr>
          </a:p>
          <a:p>
            <a:pPr marR="0" lvl="0" algn="just" rtl="0">
              <a:lnSpc>
                <a:spcPct val="100000"/>
              </a:lnSpc>
              <a:spcBef>
                <a:spcPts val="0"/>
              </a:spcBef>
              <a:spcAft>
                <a:spcPts val="0"/>
              </a:spcAft>
              <a:buClr>
                <a:srgbClr val="000000"/>
              </a:buClr>
              <a:buSzPts val="1600"/>
            </a:pPr>
            <a:r>
              <a:rPr lang="en-US" sz="1600" b="0" i="0" u="none" strike="noStrike" cap="none" dirty="0" smtClean="0">
                <a:solidFill>
                  <a:schemeClr val="tx1"/>
                </a:solidFill>
                <a:latin typeface="Arial"/>
                <a:ea typeface="Arial"/>
                <a:cs typeface="Arial"/>
                <a:sym typeface="Arial"/>
              </a:rPr>
              <a:t>3.</a:t>
            </a:r>
            <a:r>
              <a:rPr lang="en-US" sz="1600" b="0" i="0" u="none" strike="noStrike" cap="none" dirty="0" smtClean="0">
                <a:solidFill>
                  <a:srgbClr val="FF0000"/>
                </a:solidFill>
                <a:latin typeface="Arial"/>
                <a:ea typeface="Arial"/>
                <a:cs typeface="Arial"/>
                <a:sym typeface="Arial"/>
              </a:rPr>
              <a:t> Containers</a:t>
            </a:r>
            <a:r>
              <a:rPr lang="en-US" sz="1600" b="0" i="0" u="none" strike="noStrike" cap="none" dirty="0" smtClean="0">
                <a:solidFill>
                  <a:srgbClr val="002060"/>
                </a:solidFill>
                <a:latin typeface="Arial"/>
                <a:ea typeface="Arial"/>
                <a:cs typeface="Arial"/>
                <a:sym typeface="Arial"/>
              </a:rPr>
              <a:t> </a:t>
            </a:r>
            <a:r>
              <a:rPr lang="en-US" sz="1600" b="0" i="0" u="none" strike="noStrike" cap="none" dirty="0">
                <a:solidFill>
                  <a:srgbClr val="002060"/>
                </a:solidFill>
                <a:latin typeface="Arial"/>
                <a:ea typeface="Arial"/>
                <a:cs typeface="Arial"/>
                <a:sym typeface="Arial"/>
              </a:rPr>
              <a:t>are lightweight, you can have many containers running at once on your system.</a:t>
            </a:r>
            <a:endParaRPr sz="1400" b="0" i="0" u="none" strike="noStrike" cap="none" dirty="0">
              <a:solidFill>
                <a:srgbClr val="000000"/>
              </a:solidFill>
              <a:latin typeface="Arial"/>
              <a:ea typeface="Arial"/>
              <a:cs typeface="Arial"/>
              <a:sym typeface="Arial"/>
            </a:endParaRPr>
          </a:p>
          <a:p>
            <a:pPr marL="342900" marR="0" lvl="0" indent="-241300" algn="just" rtl="0">
              <a:lnSpc>
                <a:spcPct val="100000"/>
              </a:lnSpc>
              <a:spcBef>
                <a:spcPts val="0"/>
              </a:spcBef>
              <a:spcAft>
                <a:spcPts val="0"/>
              </a:spcAft>
              <a:buClr>
                <a:srgbClr val="000000"/>
              </a:buClr>
              <a:buSzPts val="1600"/>
              <a:buFont typeface="Arial"/>
              <a:buNone/>
            </a:pPr>
            <a:endParaRPr sz="1600" b="0" i="0" u="none" strike="noStrike" cap="none" dirty="0">
              <a:solidFill>
                <a:srgbClr val="002060"/>
              </a:solidFill>
              <a:latin typeface="Arial"/>
              <a:ea typeface="Arial"/>
              <a:cs typeface="Arial"/>
              <a:sym typeface="Arial"/>
            </a:endParaRPr>
          </a:p>
          <a:p>
            <a:pPr marR="0" lvl="0" algn="just" rtl="0">
              <a:lnSpc>
                <a:spcPct val="100000"/>
              </a:lnSpc>
              <a:spcBef>
                <a:spcPts val="0"/>
              </a:spcBef>
              <a:spcAft>
                <a:spcPts val="0"/>
              </a:spcAft>
              <a:buClr>
                <a:srgbClr val="000000"/>
              </a:buClr>
              <a:buSzPts val="1600"/>
            </a:pPr>
            <a:r>
              <a:rPr lang="en-US" sz="1600" b="0" i="0" u="none" strike="noStrike" cap="none" dirty="0" smtClean="0">
                <a:solidFill>
                  <a:schemeClr val="tx1"/>
                </a:solidFill>
                <a:latin typeface="Arial"/>
                <a:ea typeface="Arial"/>
                <a:cs typeface="Arial"/>
                <a:sym typeface="Arial"/>
              </a:rPr>
              <a:t>4.</a:t>
            </a:r>
            <a:r>
              <a:rPr lang="en-US" sz="1600" b="0" i="0" u="none" strike="noStrike" cap="none" dirty="0" smtClean="0">
                <a:solidFill>
                  <a:srgbClr val="FF0000"/>
                </a:solidFill>
                <a:latin typeface="Arial"/>
                <a:ea typeface="Arial"/>
                <a:cs typeface="Arial"/>
                <a:sym typeface="Arial"/>
              </a:rPr>
              <a:t> Containers</a:t>
            </a:r>
            <a:r>
              <a:rPr lang="en-US" sz="1600" b="0" i="0" u="none" strike="noStrike" cap="none" dirty="0" smtClean="0">
                <a:solidFill>
                  <a:srgbClr val="002060"/>
                </a:solidFill>
                <a:latin typeface="Arial"/>
                <a:ea typeface="Arial"/>
                <a:cs typeface="Arial"/>
                <a:sym typeface="Arial"/>
              </a:rPr>
              <a:t> </a:t>
            </a:r>
            <a:r>
              <a:rPr lang="en-US" sz="1600" b="0" i="0" u="none" strike="noStrike" cap="none" dirty="0">
                <a:solidFill>
                  <a:srgbClr val="002060"/>
                </a:solidFill>
                <a:latin typeface="Arial"/>
                <a:ea typeface="Arial"/>
                <a:cs typeface="Arial"/>
                <a:sym typeface="Arial"/>
              </a:rPr>
              <a:t>startup time is on the order of Seconds, but it is Minutes for the VMs (Faster boot-time and creation-time).</a:t>
            </a:r>
            <a:endParaRPr sz="1600" b="0" i="0" u="none" strike="noStrike" cap="none" dirty="0">
              <a:solidFill>
                <a:srgbClr val="002060"/>
              </a:solidFill>
              <a:latin typeface="Arial"/>
              <a:ea typeface="Arial"/>
              <a:cs typeface="Arial"/>
              <a:sym typeface="Arial"/>
            </a:endParaRPr>
          </a:p>
        </p:txBody>
      </p:sp>
      <p:sp>
        <p:nvSpPr>
          <p:cNvPr id="561" name="Google Shape;561;p92"/>
          <p:cNvSpPr/>
          <p:nvPr/>
        </p:nvSpPr>
        <p:spPr>
          <a:xfrm>
            <a:off x="1483683" y="5745654"/>
            <a:ext cx="10052021" cy="58477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600"/>
              <a:buFont typeface="Arial"/>
              <a:buAutoNum type="arabicPeriod" startAt="6"/>
            </a:pPr>
            <a:r>
              <a:rPr lang="en-US" sz="1600" b="0" i="0" u="none" strike="noStrike" cap="none">
                <a:solidFill>
                  <a:srgbClr val="002060"/>
                </a:solidFill>
                <a:latin typeface="Arial"/>
                <a:ea typeface="Arial"/>
                <a:cs typeface="Arial"/>
                <a:sym typeface="Arial"/>
              </a:rPr>
              <a:t>VMs provide strong isolation between processes sharing (better security) on the same Hardware/OS. </a:t>
            </a:r>
            <a:r>
              <a:rPr lang="en-US" sz="1600" b="0" i="0" u="none" strike="noStrike" cap="none">
                <a:solidFill>
                  <a:srgbClr val="FF0000"/>
                </a:solidFill>
                <a:latin typeface="Arial"/>
                <a:ea typeface="Arial"/>
                <a:cs typeface="Arial"/>
                <a:sym typeface="Arial"/>
              </a:rPr>
              <a:t>Containers</a:t>
            </a:r>
            <a:r>
              <a:rPr lang="en-US" sz="1600" b="0" i="0" u="none" strike="noStrike" cap="none">
                <a:solidFill>
                  <a:srgbClr val="002060"/>
                </a:solidFill>
                <a:latin typeface="Arial"/>
                <a:ea typeface="Arial"/>
                <a:cs typeface="Arial"/>
                <a:sym typeface="Arial"/>
              </a:rPr>
              <a:t> run on one Operating System, which has weaker isolation (less security), but lower overhead.</a:t>
            </a:r>
            <a:endParaRPr sz="1600" b="0" i="0" u="none"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94"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576" name="Google Shape;576;p94"/>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Containers vs Virtual Machines</a:t>
            </a:r>
            <a:endParaRPr sz="3200" b="1" i="0" u="none" strike="noStrike" cap="none">
              <a:solidFill>
                <a:srgbClr val="003C71"/>
              </a:solidFill>
              <a:latin typeface="Arial"/>
              <a:ea typeface="Arial"/>
              <a:cs typeface="Arial"/>
              <a:sym typeface="Arial"/>
            </a:endParaRPr>
          </a:p>
        </p:txBody>
      </p:sp>
      <p:pic>
        <p:nvPicPr>
          <p:cNvPr id="577" name="Google Shape;577;p94"/>
          <p:cNvPicPr preferRelativeResize="0"/>
          <p:nvPr/>
        </p:nvPicPr>
        <p:blipFill rotWithShape="1">
          <a:blip r:embed="rId4">
            <a:alphaModFix/>
            <a:extLst>
              <a:ext uri="{28A0092B-C50C-407E-A947-70E740481C1C}">
                <a14:useLocalDpi xmlns:a14="http://schemas.microsoft.com/office/drawing/2010/main" val="0"/>
              </a:ext>
            </a:extLst>
          </a:blip>
          <a:srcRect t="13081"/>
          <a:stretch/>
        </p:blipFill>
        <p:spPr>
          <a:xfrm>
            <a:off x="1443844" y="654665"/>
            <a:ext cx="9331008" cy="5319042"/>
          </a:xfrm>
          <a:prstGeom prst="rect">
            <a:avLst/>
          </a:prstGeom>
          <a:noFill/>
          <a:ln>
            <a:noFill/>
          </a:ln>
        </p:spPr>
      </p:pic>
      <p:sp>
        <p:nvSpPr>
          <p:cNvPr id="2" name="TextBox 1"/>
          <p:cNvSpPr txBox="1"/>
          <p:nvPr/>
        </p:nvSpPr>
        <p:spPr>
          <a:xfrm>
            <a:off x="10459065" y="1961547"/>
            <a:ext cx="1688691" cy="523220"/>
          </a:xfrm>
          <a:prstGeom prst="rect">
            <a:avLst/>
          </a:prstGeom>
          <a:noFill/>
        </p:spPr>
        <p:txBody>
          <a:bodyPr wrap="square" rtlCol="0">
            <a:spAutoFit/>
          </a:bodyPr>
          <a:lstStyle/>
          <a:p>
            <a:pPr algn="ctr"/>
            <a:r>
              <a:rPr lang="en-US" dirty="0" smtClean="0">
                <a:solidFill>
                  <a:srgbClr val="002060"/>
                </a:solidFill>
              </a:rPr>
              <a:t>Created from </a:t>
            </a:r>
            <a:r>
              <a:rPr lang="en-US" b="1" dirty="0" smtClean="0">
                <a:solidFill>
                  <a:srgbClr val="002060"/>
                </a:solidFill>
              </a:rPr>
              <a:t>Container</a:t>
            </a:r>
            <a:r>
              <a:rPr lang="en-US" dirty="0" smtClean="0">
                <a:solidFill>
                  <a:srgbClr val="002060"/>
                </a:solidFill>
              </a:rPr>
              <a:t> </a:t>
            </a:r>
            <a:r>
              <a:rPr lang="en-US" b="1" dirty="0" smtClean="0">
                <a:solidFill>
                  <a:srgbClr val="002060"/>
                </a:solidFill>
              </a:rPr>
              <a:t>images</a:t>
            </a:r>
            <a:endParaRPr lang="en-US" b="1" dirty="0">
              <a:solidFill>
                <a:srgbClr val="002060"/>
              </a:solidFill>
            </a:endParaRPr>
          </a:p>
        </p:txBody>
      </p:sp>
      <p:sp>
        <p:nvSpPr>
          <p:cNvPr id="3" name="Down Arrow 2"/>
          <p:cNvSpPr/>
          <p:nvPr/>
        </p:nvSpPr>
        <p:spPr>
          <a:xfrm rot="3135601">
            <a:off x="10343682" y="2363949"/>
            <a:ext cx="174538" cy="622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694039" y="6044904"/>
            <a:ext cx="7991168" cy="307777"/>
          </a:xfrm>
          <a:prstGeom prst="rect">
            <a:avLst/>
          </a:prstGeom>
        </p:spPr>
        <p:txBody>
          <a:bodyPr wrap="square">
            <a:spAutoFit/>
          </a:bodyPr>
          <a:lstStyle/>
          <a:p>
            <a:r>
              <a:rPr lang="en-US" dirty="0"/>
              <a:t>With the same container image, you can reproduce as many containers as you </a:t>
            </a:r>
            <a:r>
              <a:rPr lang="en-US" dirty="0" smtClean="0"/>
              <a:t>wish.</a:t>
            </a:r>
            <a:endParaRPr lang="en-US" dirty="0"/>
          </a:p>
        </p:txBody>
      </p:sp>
      <p:sp>
        <p:nvSpPr>
          <p:cNvPr id="5" name="Rectangle 4"/>
          <p:cNvSpPr/>
          <p:nvPr/>
        </p:nvSpPr>
        <p:spPr>
          <a:xfrm>
            <a:off x="3347213" y="6269989"/>
            <a:ext cx="5524269" cy="307777"/>
          </a:xfrm>
          <a:prstGeom prst="rect">
            <a:avLst/>
          </a:prstGeom>
        </p:spPr>
        <p:txBody>
          <a:bodyPr wrap="none">
            <a:spAutoFit/>
          </a:bodyPr>
          <a:lstStyle/>
          <a:p>
            <a:r>
              <a:rPr lang="en-US" dirty="0"/>
              <a:t>Think about the image as the recipe, and the container as the </a:t>
            </a:r>
            <a:r>
              <a:rPr lang="en-US" dirty="0" smtClean="0"/>
              <a:t>cake. </a:t>
            </a:r>
            <a:endParaRPr lang="en-US" dirty="0"/>
          </a:p>
        </p:txBody>
      </p:sp>
      <p:sp>
        <p:nvSpPr>
          <p:cNvPr id="6" name="Rectangle 5"/>
          <p:cNvSpPr/>
          <p:nvPr/>
        </p:nvSpPr>
        <p:spPr>
          <a:xfrm>
            <a:off x="3554000" y="6495074"/>
            <a:ext cx="5190845" cy="307777"/>
          </a:xfrm>
          <a:prstGeom prst="rect">
            <a:avLst/>
          </a:prstGeom>
        </p:spPr>
        <p:txBody>
          <a:bodyPr wrap="none">
            <a:spAutoFit/>
          </a:bodyPr>
          <a:lstStyle/>
          <a:p>
            <a:r>
              <a:rPr lang="en-US" dirty="0" smtClean="0"/>
              <a:t>You </a:t>
            </a:r>
            <a:r>
              <a:rPr lang="en-US" dirty="0"/>
              <a:t>can make as many cakes as you’d like with a given </a:t>
            </a:r>
            <a:r>
              <a:rPr lang="en-US" dirty="0" smtClean="0"/>
              <a:t>recipe.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96"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592" name="Google Shape;592;p96"/>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What is Docker?</a:t>
            </a:r>
            <a:endParaRPr sz="3200" b="1" i="0" u="none" strike="noStrike" cap="none">
              <a:solidFill>
                <a:srgbClr val="003C71"/>
              </a:solidFill>
              <a:latin typeface="Arial"/>
              <a:ea typeface="Arial"/>
              <a:cs typeface="Arial"/>
              <a:sym typeface="Arial"/>
            </a:endParaRPr>
          </a:p>
        </p:txBody>
      </p:sp>
      <p:sp>
        <p:nvSpPr>
          <p:cNvPr id="593" name="Google Shape;593;p96"/>
          <p:cNvSpPr/>
          <p:nvPr/>
        </p:nvSpPr>
        <p:spPr>
          <a:xfrm>
            <a:off x="212128" y="1387383"/>
            <a:ext cx="5944832" cy="156966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FF0000"/>
              </a:buClr>
              <a:buSzPts val="2400"/>
              <a:buFont typeface="Arial"/>
              <a:buNone/>
            </a:pPr>
            <a:r>
              <a:rPr lang="en-US" sz="2400" b="1" i="0" u="none" strike="noStrike" cap="none">
                <a:solidFill>
                  <a:srgbClr val="FF0000"/>
                </a:solidFill>
                <a:latin typeface="Arial"/>
                <a:ea typeface="Arial"/>
                <a:cs typeface="Arial"/>
                <a:sym typeface="Arial"/>
              </a:rPr>
              <a:t>Docker</a:t>
            </a:r>
            <a:r>
              <a:rPr lang="en-US" sz="2400" b="0" i="0" u="none" strike="noStrike" cap="none">
                <a:solidFill>
                  <a:schemeClr val="dk1"/>
                </a:solidFill>
                <a:latin typeface="Arial"/>
                <a:ea typeface="Arial"/>
                <a:cs typeface="Arial"/>
                <a:sym typeface="Arial"/>
              </a:rPr>
              <a:t> is an open-source platform that simplifies Application Development by creating lightweight, portable </a:t>
            </a:r>
            <a:r>
              <a:rPr lang="en-US" sz="2400" b="0" i="0" u="none" strike="noStrike" cap="none">
                <a:solidFill>
                  <a:srgbClr val="FF0000"/>
                </a:solidFill>
                <a:latin typeface="Arial"/>
                <a:ea typeface="Arial"/>
                <a:cs typeface="Arial"/>
                <a:sym typeface="Arial"/>
              </a:rPr>
              <a:t>Containers</a:t>
            </a:r>
            <a:r>
              <a:rPr lang="en-US" sz="2400" b="0" i="0" u="none" strike="noStrike" cap="none">
                <a:solidFill>
                  <a:schemeClr val="dk1"/>
                </a:solidFill>
                <a:latin typeface="Arial"/>
                <a:ea typeface="Arial"/>
                <a:cs typeface="Arial"/>
                <a:sym typeface="Arial"/>
              </a:rPr>
              <a:t> that package code and its dependencies. </a:t>
            </a:r>
            <a:endParaRPr sz="1400" b="0" i="0" u="none" strike="noStrike" cap="none">
              <a:solidFill>
                <a:srgbClr val="000000"/>
              </a:solidFill>
              <a:latin typeface="Arial"/>
              <a:ea typeface="Arial"/>
              <a:cs typeface="Arial"/>
              <a:sym typeface="Arial"/>
            </a:endParaRPr>
          </a:p>
        </p:txBody>
      </p:sp>
      <p:sp>
        <p:nvSpPr>
          <p:cNvPr id="594" name="Google Shape;594;p96"/>
          <p:cNvSpPr/>
          <p:nvPr/>
        </p:nvSpPr>
        <p:spPr>
          <a:xfrm>
            <a:off x="212128" y="3363443"/>
            <a:ext cx="5792432" cy="156966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Indeed, </a:t>
            </a:r>
            <a:r>
              <a:rPr lang="en-US" sz="2400" b="1" i="0" u="none" strike="noStrike" cap="none">
                <a:solidFill>
                  <a:srgbClr val="FF0000"/>
                </a:solidFill>
                <a:latin typeface="Arial"/>
                <a:ea typeface="Arial"/>
                <a:cs typeface="Arial"/>
                <a:sym typeface="Arial"/>
              </a:rPr>
              <a:t>Docker</a:t>
            </a:r>
            <a:r>
              <a:rPr lang="en-US" sz="2400" b="0" i="0" u="none" strike="noStrike" cap="none">
                <a:solidFill>
                  <a:schemeClr val="dk1"/>
                </a:solidFill>
                <a:latin typeface="Arial"/>
                <a:ea typeface="Arial"/>
                <a:cs typeface="Arial"/>
                <a:sym typeface="Arial"/>
              </a:rPr>
              <a:t> ensures consistency across different platform &amp; environments, enabling quick and reliable testing, deployment, and scaling.</a:t>
            </a:r>
            <a:endParaRPr sz="1400" b="0" i="0" u="none" strike="noStrike" cap="none">
              <a:solidFill>
                <a:srgbClr val="000000"/>
              </a:solidFill>
              <a:latin typeface="Arial"/>
              <a:ea typeface="Arial"/>
              <a:cs typeface="Arial"/>
              <a:sym typeface="Arial"/>
            </a:endParaRPr>
          </a:p>
        </p:txBody>
      </p:sp>
      <p:pic>
        <p:nvPicPr>
          <p:cNvPr id="595" name="Google Shape;595;p96"/>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6324599" y="952499"/>
            <a:ext cx="5711825" cy="5711825"/>
          </a:xfrm>
          <a:prstGeom prst="roundRect">
            <a:avLst>
              <a:gd name="adj" fmla="val 8594"/>
            </a:avLst>
          </a:prstGeom>
          <a:solidFill>
            <a:srgbClr val="ECECEC"/>
          </a:solid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95"/>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2834" y="792480"/>
            <a:ext cx="11820525" cy="4780608"/>
          </a:xfrm>
          <a:prstGeom prst="rect">
            <a:avLst/>
          </a:prstGeom>
          <a:noFill/>
          <a:ln>
            <a:noFill/>
          </a:ln>
        </p:spPr>
      </p:pic>
      <p:sp>
        <p:nvSpPr>
          <p:cNvPr id="584" name="Google Shape;584;p95"/>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Containers vs Virtual Machines</a:t>
            </a:r>
            <a:endParaRPr sz="3200" b="1" i="0" u="none" strike="noStrike" cap="none">
              <a:solidFill>
                <a:srgbClr val="003C71"/>
              </a:solidFill>
              <a:latin typeface="Arial"/>
              <a:ea typeface="Arial"/>
              <a:cs typeface="Arial"/>
              <a:sym typeface="Arial"/>
            </a:endParaRPr>
          </a:p>
        </p:txBody>
      </p:sp>
      <p:pic>
        <p:nvPicPr>
          <p:cNvPr id="585" name="Google Shape;585;p95"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2" name="Rectangle 1"/>
          <p:cNvSpPr/>
          <p:nvPr/>
        </p:nvSpPr>
        <p:spPr>
          <a:xfrm>
            <a:off x="8102131" y="807734"/>
            <a:ext cx="1534885" cy="349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502363" y="758213"/>
            <a:ext cx="2922595" cy="461665"/>
          </a:xfrm>
          <a:prstGeom prst="rect">
            <a:avLst/>
          </a:prstGeom>
          <a:noFill/>
        </p:spPr>
        <p:txBody>
          <a:bodyPr wrap="none" rtlCol="0">
            <a:spAutoFit/>
          </a:bodyPr>
          <a:lstStyle/>
          <a:p>
            <a:r>
              <a:rPr lang="en-US" sz="2400" b="1" dirty="0" smtClean="0"/>
              <a:t>Docker Containers</a:t>
            </a:r>
            <a:endParaRPr lang="en-US" b="1" dirty="0"/>
          </a:p>
        </p:txBody>
      </p:sp>
      <p:sp>
        <p:nvSpPr>
          <p:cNvPr id="4" name="Rectangle 3"/>
          <p:cNvSpPr/>
          <p:nvPr/>
        </p:nvSpPr>
        <p:spPr>
          <a:xfrm>
            <a:off x="1221589" y="5704828"/>
            <a:ext cx="10718640" cy="584775"/>
          </a:xfrm>
          <a:prstGeom prst="rect">
            <a:avLst/>
          </a:prstGeom>
        </p:spPr>
        <p:txBody>
          <a:bodyPr wrap="square">
            <a:spAutoFit/>
          </a:bodyPr>
          <a:lstStyle/>
          <a:p>
            <a:pPr marL="285750" lvl="0" indent="-285750" algn="ctr">
              <a:buSzPts val="1400"/>
              <a:buFont typeface="Wingdings" panose="05000000000000000000" pitchFamily="2" charset="2"/>
              <a:buChar char="ü"/>
              <a:defRPr/>
            </a:pPr>
            <a:r>
              <a:rPr lang="en-US" sz="1600" dirty="0">
                <a:solidFill>
                  <a:srgbClr val="002060"/>
                </a:solidFill>
              </a:rPr>
              <a:t>The advantage of using containers is that they only virtualize the operating system and do not require dedicated piece of hardware because they share the same kernel of the hosting system. </a:t>
            </a:r>
          </a:p>
        </p:txBody>
      </p:sp>
      <p:sp>
        <p:nvSpPr>
          <p:cNvPr id="5" name="Rectangle 4"/>
          <p:cNvSpPr/>
          <p:nvPr/>
        </p:nvSpPr>
        <p:spPr>
          <a:xfrm>
            <a:off x="1344013" y="6346172"/>
            <a:ext cx="10429548" cy="307777"/>
          </a:xfrm>
          <a:prstGeom prst="rect">
            <a:avLst/>
          </a:prstGeom>
        </p:spPr>
        <p:txBody>
          <a:bodyPr wrap="square">
            <a:spAutoFit/>
          </a:bodyPr>
          <a:lstStyle/>
          <a:p>
            <a:pPr marL="285750" indent="-285750">
              <a:buFont typeface="Wingdings" panose="05000000000000000000" pitchFamily="2" charset="2"/>
              <a:buChar char="ü"/>
            </a:pPr>
            <a:r>
              <a:rPr lang="en-US" dirty="0">
                <a:solidFill>
                  <a:srgbClr val="002060"/>
                </a:solidFill>
              </a:rPr>
              <a:t>Containers give the impression of a separate </a:t>
            </a:r>
            <a:r>
              <a:rPr lang="en-US" dirty="0" smtClean="0">
                <a:solidFill>
                  <a:srgbClr val="002060"/>
                </a:solidFill>
              </a:rPr>
              <a:t>OS, however</a:t>
            </a:r>
            <a:r>
              <a:rPr lang="en-US" dirty="0">
                <a:solidFill>
                  <a:srgbClr val="002060"/>
                </a:solidFill>
              </a:rPr>
              <a:t>, since they're sharing the kernel, they are much cheaper than a </a:t>
            </a:r>
            <a:r>
              <a:rPr lang="en-US" dirty="0" smtClean="0">
                <a:solidFill>
                  <a:srgbClr val="002060"/>
                </a:solidFill>
              </a:rPr>
              <a:t>VM. </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0"/>
        <p:cNvGrpSpPr/>
        <p:nvPr/>
      </p:nvGrpSpPr>
      <p:grpSpPr>
        <a:xfrm>
          <a:off x="0" y="0"/>
          <a:ext cx="0" cy="0"/>
          <a:chOff x="0" y="0"/>
          <a:chExt cx="0" cy="0"/>
        </a:xfrm>
      </p:grpSpPr>
      <p:pic>
        <p:nvPicPr>
          <p:cNvPr id="601" name="Google Shape;601;p97"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02" name="Google Shape;602;p97"/>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What is Docker and Why use it?</a:t>
            </a:r>
            <a:endParaRPr sz="3200" b="1" i="0" u="none" strike="noStrike" cap="none">
              <a:solidFill>
                <a:srgbClr val="003C71"/>
              </a:solidFill>
              <a:latin typeface="Arial"/>
              <a:ea typeface="Arial"/>
              <a:cs typeface="Arial"/>
              <a:sym typeface="Arial"/>
            </a:endParaRPr>
          </a:p>
        </p:txBody>
      </p:sp>
      <p:sp>
        <p:nvSpPr>
          <p:cNvPr id="603" name="Google Shape;603;p97"/>
          <p:cNvSpPr txBox="1"/>
          <p:nvPr/>
        </p:nvSpPr>
        <p:spPr>
          <a:xfrm>
            <a:off x="3041068" y="1222394"/>
            <a:ext cx="130195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Arial"/>
                <a:ea typeface="Arial"/>
                <a:cs typeface="Arial"/>
                <a:sym typeface="Arial"/>
              </a:rPr>
              <a:t>from DockerHub</a:t>
            </a:r>
            <a:endParaRPr sz="1200" b="0" i="0" u="none" strike="noStrike" cap="none">
              <a:solidFill>
                <a:srgbClr val="002060"/>
              </a:solidFill>
              <a:latin typeface="Arial"/>
              <a:ea typeface="Arial"/>
              <a:cs typeface="Arial"/>
              <a:sym typeface="Arial"/>
            </a:endParaRPr>
          </a:p>
        </p:txBody>
      </p:sp>
      <p:sp>
        <p:nvSpPr>
          <p:cNvPr id="604" name="Google Shape;604;p97"/>
          <p:cNvSpPr/>
          <p:nvPr/>
        </p:nvSpPr>
        <p:spPr>
          <a:xfrm>
            <a:off x="2981984" y="1499393"/>
            <a:ext cx="1420126" cy="629398"/>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5" name="Google Shape;605;p97"/>
          <p:cNvSpPr txBox="1"/>
          <p:nvPr/>
        </p:nvSpPr>
        <p:spPr>
          <a:xfrm>
            <a:off x="3099577" y="1639549"/>
            <a:ext cx="11849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2060"/>
                </a:solidFill>
                <a:latin typeface="Arial"/>
                <a:ea typeface="Arial"/>
                <a:cs typeface="Arial"/>
                <a:sym typeface="Arial"/>
              </a:rPr>
              <a:t>Image file</a:t>
            </a:r>
            <a:endParaRPr sz="1800" b="0" i="0" u="none" strike="noStrike" cap="none">
              <a:solidFill>
                <a:srgbClr val="002060"/>
              </a:solidFill>
              <a:latin typeface="Arial"/>
              <a:ea typeface="Arial"/>
              <a:cs typeface="Arial"/>
              <a:sym typeface="Arial"/>
            </a:endParaRPr>
          </a:p>
        </p:txBody>
      </p:sp>
      <p:sp>
        <p:nvSpPr>
          <p:cNvPr id="606" name="Google Shape;606;p97"/>
          <p:cNvSpPr/>
          <p:nvPr/>
        </p:nvSpPr>
        <p:spPr>
          <a:xfrm>
            <a:off x="5568452" y="1133556"/>
            <a:ext cx="1373442" cy="375920"/>
          </a:xfrm>
          <a:prstGeom prst="rect">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7" name="Google Shape;607;p97"/>
          <p:cNvSpPr txBox="1"/>
          <p:nvPr/>
        </p:nvSpPr>
        <p:spPr>
          <a:xfrm>
            <a:off x="5668704" y="1143194"/>
            <a:ext cx="11849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accent2"/>
                </a:solidFill>
                <a:latin typeface="Arial"/>
                <a:ea typeface="Arial"/>
                <a:cs typeface="Arial"/>
                <a:sym typeface="Arial"/>
              </a:rPr>
              <a:t>Container</a:t>
            </a:r>
            <a:endParaRPr sz="1800" b="0" i="0" u="none" strike="noStrike" cap="none">
              <a:solidFill>
                <a:schemeClr val="accent2"/>
              </a:solidFill>
              <a:latin typeface="Arial"/>
              <a:ea typeface="Arial"/>
              <a:cs typeface="Arial"/>
              <a:sym typeface="Arial"/>
            </a:endParaRPr>
          </a:p>
        </p:txBody>
      </p:sp>
      <p:sp>
        <p:nvSpPr>
          <p:cNvPr id="608" name="Google Shape;608;p97"/>
          <p:cNvSpPr/>
          <p:nvPr/>
        </p:nvSpPr>
        <p:spPr>
          <a:xfrm>
            <a:off x="5568452" y="1566798"/>
            <a:ext cx="1373442" cy="375920"/>
          </a:xfrm>
          <a:prstGeom prst="rect">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9" name="Google Shape;609;p97"/>
          <p:cNvSpPr txBox="1"/>
          <p:nvPr/>
        </p:nvSpPr>
        <p:spPr>
          <a:xfrm>
            <a:off x="5668704" y="1576436"/>
            <a:ext cx="11849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accent2"/>
                </a:solidFill>
                <a:latin typeface="Arial"/>
                <a:ea typeface="Arial"/>
                <a:cs typeface="Arial"/>
                <a:sym typeface="Arial"/>
              </a:rPr>
              <a:t>Container</a:t>
            </a:r>
            <a:endParaRPr sz="1800" b="0" i="0" u="none" strike="noStrike" cap="none">
              <a:solidFill>
                <a:schemeClr val="accent2"/>
              </a:solidFill>
              <a:latin typeface="Arial"/>
              <a:ea typeface="Arial"/>
              <a:cs typeface="Arial"/>
              <a:sym typeface="Arial"/>
            </a:endParaRPr>
          </a:p>
        </p:txBody>
      </p:sp>
      <p:sp>
        <p:nvSpPr>
          <p:cNvPr id="610" name="Google Shape;610;p97"/>
          <p:cNvSpPr/>
          <p:nvPr/>
        </p:nvSpPr>
        <p:spPr>
          <a:xfrm>
            <a:off x="5568452" y="2002569"/>
            <a:ext cx="1373442" cy="375920"/>
          </a:xfrm>
          <a:prstGeom prst="rect">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1" name="Google Shape;611;p97"/>
          <p:cNvSpPr txBox="1"/>
          <p:nvPr/>
        </p:nvSpPr>
        <p:spPr>
          <a:xfrm>
            <a:off x="5668704" y="2012207"/>
            <a:ext cx="11849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accent2"/>
                </a:solidFill>
                <a:latin typeface="Arial"/>
                <a:ea typeface="Arial"/>
                <a:cs typeface="Arial"/>
                <a:sym typeface="Arial"/>
              </a:rPr>
              <a:t>Container</a:t>
            </a:r>
            <a:endParaRPr sz="1800" b="0" i="0" u="none" strike="noStrike" cap="none">
              <a:solidFill>
                <a:schemeClr val="accent2"/>
              </a:solidFill>
              <a:latin typeface="Arial"/>
              <a:ea typeface="Arial"/>
              <a:cs typeface="Arial"/>
              <a:sym typeface="Arial"/>
            </a:endParaRPr>
          </a:p>
        </p:txBody>
      </p:sp>
      <p:cxnSp>
        <p:nvCxnSpPr>
          <p:cNvPr id="612" name="Google Shape;612;p97"/>
          <p:cNvCxnSpPr>
            <a:stCxn id="604" idx="3"/>
            <a:endCxn id="606" idx="1"/>
          </p:cNvCxnSpPr>
          <p:nvPr/>
        </p:nvCxnSpPr>
        <p:spPr>
          <a:xfrm rot="10800000" flipH="1">
            <a:off x="4402110" y="1321492"/>
            <a:ext cx="1166400" cy="492600"/>
          </a:xfrm>
          <a:prstGeom prst="straightConnector1">
            <a:avLst/>
          </a:prstGeom>
          <a:noFill/>
          <a:ln w="9525" cap="flat" cmpd="sng">
            <a:solidFill>
              <a:schemeClr val="accent2"/>
            </a:solidFill>
            <a:prstDash val="solid"/>
            <a:round/>
            <a:headEnd type="none" w="sm" len="sm"/>
            <a:tailEnd type="triangle" w="med" len="med"/>
          </a:ln>
        </p:spPr>
      </p:cxnSp>
      <p:cxnSp>
        <p:nvCxnSpPr>
          <p:cNvPr id="613" name="Google Shape;613;p97"/>
          <p:cNvCxnSpPr>
            <a:stCxn id="604" idx="3"/>
            <a:endCxn id="608" idx="1"/>
          </p:cNvCxnSpPr>
          <p:nvPr/>
        </p:nvCxnSpPr>
        <p:spPr>
          <a:xfrm rot="10800000" flipH="1">
            <a:off x="4402110" y="1754692"/>
            <a:ext cx="1166400" cy="59400"/>
          </a:xfrm>
          <a:prstGeom prst="straightConnector1">
            <a:avLst/>
          </a:prstGeom>
          <a:noFill/>
          <a:ln w="9525" cap="flat" cmpd="sng">
            <a:solidFill>
              <a:schemeClr val="accent2"/>
            </a:solidFill>
            <a:prstDash val="solid"/>
            <a:round/>
            <a:headEnd type="none" w="sm" len="sm"/>
            <a:tailEnd type="triangle" w="med" len="med"/>
          </a:ln>
        </p:spPr>
      </p:cxnSp>
      <p:cxnSp>
        <p:nvCxnSpPr>
          <p:cNvPr id="614" name="Google Shape;614;p97"/>
          <p:cNvCxnSpPr>
            <a:stCxn id="604" idx="3"/>
            <a:endCxn id="610" idx="1"/>
          </p:cNvCxnSpPr>
          <p:nvPr/>
        </p:nvCxnSpPr>
        <p:spPr>
          <a:xfrm>
            <a:off x="4402110" y="1814092"/>
            <a:ext cx="1166400" cy="376500"/>
          </a:xfrm>
          <a:prstGeom prst="straightConnector1">
            <a:avLst/>
          </a:prstGeom>
          <a:noFill/>
          <a:ln w="9525" cap="flat" cmpd="sng">
            <a:solidFill>
              <a:schemeClr val="accent2"/>
            </a:solidFill>
            <a:prstDash val="solid"/>
            <a:round/>
            <a:headEnd type="none" w="sm" len="sm"/>
            <a:tailEnd type="triangle" w="med" len="med"/>
          </a:ln>
        </p:spPr>
      </p:cxnSp>
      <p:sp>
        <p:nvSpPr>
          <p:cNvPr id="615" name="Google Shape;615;p97"/>
          <p:cNvSpPr txBox="1"/>
          <p:nvPr/>
        </p:nvSpPr>
        <p:spPr>
          <a:xfrm>
            <a:off x="5237288" y="2444262"/>
            <a:ext cx="21922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Instance of an image that runs a program (process)</a:t>
            </a:r>
            <a:endParaRPr sz="1400" b="0" i="0" u="none" strike="noStrike" cap="none">
              <a:solidFill>
                <a:srgbClr val="000000"/>
              </a:solidFill>
              <a:latin typeface="Arial"/>
              <a:ea typeface="Arial"/>
              <a:cs typeface="Arial"/>
              <a:sym typeface="Arial"/>
            </a:endParaRPr>
          </a:p>
        </p:txBody>
      </p:sp>
      <p:sp>
        <p:nvSpPr>
          <p:cNvPr id="616" name="Google Shape;616;p97"/>
          <p:cNvSpPr txBox="1"/>
          <p:nvPr/>
        </p:nvSpPr>
        <p:spPr>
          <a:xfrm>
            <a:off x="2580734" y="2128791"/>
            <a:ext cx="2322411"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Arial"/>
                <a:ea typeface="Arial"/>
                <a:cs typeface="Arial"/>
                <a:sym typeface="Arial"/>
              </a:rPr>
              <a:t>A single file with all the required libraries, package and configuration needed to run a program/app.</a:t>
            </a:r>
            <a:endParaRPr sz="1400" b="0" i="0" u="none" strike="noStrike" cap="none">
              <a:solidFill>
                <a:srgbClr val="002060"/>
              </a:solidFill>
              <a:latin typeface="Arial"/>
              <a:ea typeface="Arial"/>
              <a:cs typeface="Arial"/>
              <a:sym typeface="Arial"/>
            </a:endParaRPr>
          </a:p>
        </p:txBody>
      </p:sp>
      <p:grpSp>
        <p:nvGrpSpPr>
          <p:cNvPr id="617" name="Google Shape;617;p97"/>
          <p:cNvGrpSpPr/>
          <p:nvPr/>
        </p:nvGrpSpPr>
        <p:grpSpPr>
          <a:xfrm>
            <a:off x="7973144" y="1899928"/>
            <a:ext cx="4014435" cy="4183690"/>
            <a:chOff x="769090" y="1961"/>
            <a:chExt cx="4014435" cy="4183690"/>
          </a:xfrm>
        </p:grpSpPr>
        <p:sp>
          <p:nvSpPr>
            <p:cNvPr id="618" name="Google Shape;618;p97"/>
            <p:cNvSpPr/>
            <p:nvPr/>
          </p:nvSpPr>
          <p:spPr>
            <a:xfrm rot="5400000">
              <a:off x="2607622" y="102769"/>
              <a:ext cx="1550893" cy="1349277"/>
            </a:xfrm>
            <a:prstGeom prst="hexagon">
              <a:avLst>
                <a:gd name="adj" fmla="val 25000"/>
                <a:gd name="vf" fmla="val 11547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97"/>
            <p:cNvSpPr txBox="1"/>
            <p:nvPr/>
          </p:nvSpPr>
          <p:spPr>
            <a:xfrm>
              <a:off x="2918692" y="243642"/>
              <a:ext cx="928753" cy="106753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Docker Server</a:t>
              </a:r>
              <a:endParaRPr sz="1600" b="0" i="0" u="none" strike="noStrike" cap="none">
                <a:solidFill>
                  <a:schemeClr val="dk1"/>
                </a:solidFill>
                <a:latin typeface="Arial"/>
                <a:ea typeface="Arial"/>
                <a:cs typeface="Arial"/>
                <a:sym typeface="Arial"/>
              </a:endParaRPr>
            </a:p>
          </p:txBody>
        </p:sp>
        <p:sp>
          <p:nvSpPr>
            <p:cNvPr id="620" name="Google Shape;620;p97"/>
            <p:cNvSpPr/>
            <p:nvPr/>
          </p:nvSpPr>
          <p:spPr>
            <a:xfrm>
              <a:off x="769090" y="2491204"/>
              <a:ext cx="1167370" cy="93053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97"/>
            <p:cNvSpPr/>
            <p:nvPr/>
          </p:nvSpPr>
          <p:spPr>
            <a:xfrm rot="5400000">
              <a:off x="1150402" y="102769"/>
              <a:ext cx="1550893" cy="1349277"/>
            </a:xfrm>
            <a:prstGeom prst="hexagon">
              <a:avLst>
                <a:gd name="adj" fmla="val 25000"/>
                <a:gd name="vf" fmla="val 115470"/>
              </a:avLst>
            </a:prstGeom>
            <a:solidFill>
              <a:srgbClr val="B1F51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97"/>
            <p:cNvSpPr txBox="1"/>
            <p:nvPr/>
          </p:nvSpPr>
          <p:spPr>
            <a:xfrm>
              <a:off x="1461472" y="243642"/>
              <a:ext cx="928753" cy="10675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p:txBody>
        </p:sp>
        <p:sp>
          <p:nvSpPr>
            <p:cNvPr id="623" name="Google Shape;623;p97"/>
            <p:cNvSpPr/>
            <p:nvPr/>
          </p:nvSpPr>
          <p:spPr>
            <a:xfrm rot="5400000">
              <a:off x="1876220" y="1331282"/>
              <a:ext cx="1550893" cy="1525047"/>
            </a:xfrm>
            <a:prstGeom prst="hexagon">
              <a:avLst>
                <a:gd name="adj" fmla="val 25000"/>
                <a:gd name="vf" fmla="val 115470"/>
              </a:avLst>
            </a:prstGeom>
            <a:solidFill>
              <a:srgbClr val="44EC2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97"/>
            <p:cNvSpPr txBox="1"/>
            <p:nvPr/>
          </p:nvSpPr>
          <p:spPr>
            <a:xfrm>
              <a:off x="2141200" y="1574687"/>
              <a:ext cx="1020933" cy="103823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Docker Machines</a:t>
              </a:r>
              <a:endParaRPr sz="1600" b="0" i="0" u="none" strike="noStrike" cap="none">
                <a:solidFill>
                  <a:schemeClr val="dk1"/>
                </a:solidFill>
                <a:latin typeface="Arial"/>
                <a:ea typeface="Arial"/>
                <a:cs typeface="Arial"/>
                <a:sym typeface="Arial"/>
              </a:endParaRPr>
            </a:p>
          </p:txBody>
        </p:sp>
        <p:sp>
          <p:nvSpPr>
            <p:cNvPr id="625" name="Google Shape;625;p97"/>
            <p:cNvSpPr/>
            <p:nvPr/>
          </p:nvSpPr>
          <p:spPr>
            <a:xfrm>
              <a:off x="1280304" y="313969"/>
              <a:ext cx="1307343" cy="93053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97"/>
            <p:cNvSpPr txBox="1"/>
            <p:nvPr/>
          </p:nvSpPr>
          <p:spPr>
            <a:xfrm>
              <a:off x="1280304" y="313969"/>
              <a:ext cx="1307343" cy="93053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Docker Compose</a:t>
              </a:r>
              <a:endParaRPr sz="1600" b="0" i="0" u="none" strike="noStrike" cap="none">
                <a:solidFill>
                  <a:srgbClr val="000000"/>
                </a:solidFill>
                <a:latin typeface="Arial"/>
                <a:ea typeface="Arial"/>
                <a:cs typeface="Arial"/>
                <a:sym typeface="Arial"/>
              </a:endParaRPr>
            </a:p>
          </p:txBody>
        </p:sp>
        <p:sp>
          <p:nvSpPr>
            <p:cNvPr id="627" name="Google Shape;627;p97"/>
            <p:cNvSpPr/>
            <p:nvPr/>
          </p:nvSpPr>
          <p:spPr>
            <a:xfrm rot="5400000">
              <a:off x="3333440" y="1419167"/>
              <a:ext cx="1550893" cy="1349277"/>
            </a:xfrm>
            <a:prstGeom prst="hexagon">
              <a:avLst>
                <a:gd name="adj" fmla="val 25000"/>
                <a:gd name="vf" fmla="val 115470"/>
              </a:avLst>
            </a:prstGeom>
            <a:solidFill>
              <a:srgbClr val="38E37A"/>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97"/>
            <p:cNvSpPr txBox="1"/>
            <p:nvPr/>
          </p:nvSpPr>
          <p:spPr>
            <a:xfrm>
              <a:off x="3644510" y="1560040"/>
              <a:ext cx="928753" cy="10675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p:txBody>
        </p:sp>
        <p:sp>
          <p:nvSpPr>
            <p:cNvPr id="629" name="Google Shape;629;p97"/>
            <p:cNvSpPr/>
            <p:nvPr/>
          </p:nvSpPr>
          <p:spPr>
            <a:xfrm rot="5400000">
              <a:off x="2607622" y="2735566"/>
              <a:ext cx="1550893" cy="1349277"/>
            </a:xfrm>
            <a:prstGeom prst="hexagon">
              <a:avLst>
                <a:gd name="adj" fmla="val 25000"/>
                <a:gd name="vf" fmla="val 115470"/>
              </a:avLst>
            </a:prstGeom>
            <a:solidFill>
              <a:srgbClr val="49DCD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97"/>
            <p:cNvSpPr txBox="1"/>
            <p:nvPr/>
          </p:nvSpPr>
          <p:spPr>
            <a:xfrm>
              <a:off x="2918692" y="2876439"/>
              <a:ext cx="928753" cy="106753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Docker Images</a:t>
              </a:r>
              <a:endParaRPr sz="1600" b="0" i="0" u="none" strike="noStrike" cap="none">
                <a:solidFill>
                  <a:schemeClr val="dk1"/>
                </a:solidFill>
                <a:latin typeface="Arial"/>
                <a:ea typeface="Arial"/>
                <a:cs typeface="Arial"/>
                <a:sym typeface="Arial"/>
              </a:endParaRPr>
            </a:p>
          </p:txBody>
        </p:sp>
        <p:sp>
          <p:nvSpPr>
            <p:cNvPr id="631" name="Google Shape;631;p97"/>
            <p:cNvSpPr/>
            <p:nvPr/>
          </p:nvSpPr>
          <p:spPr>
            <a:xfrm>
              <a:off x="3632625" y="1632322"/>
              <a:ext cx="999725" cy="93053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97"/>
            <p:cNvSpPr txBox="1"/>
            <p:nvPr/>
          </p:nvSpPr>
          <p:spPr>
            <a:xfrm>
              <a:off x="3632625" y="1632322"/>
              <a:ext cx="999725" cy="93053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Docker Client</a:t>
              </a:r>
              <a:endParaRPr sz="1600" b="0" i="0" u="none" strike="noStrike" cap="none">
                <a:solidFill>
                  <a:srgbClr val="000000"/>
                </a:solidFill>
                <a:latin typeface="Arial"/>
                <a:ea typeface="Arial"/>
                <a:cs typeface="Arial"/>
                <a:sym typeface="Arial"/>
              </a:endParaRPr>
            </a:p>
          </p:txBody>
        </p:sp>
        <p:sp>
          <p:nvSpPr>
            <p:cNvPr id="633" name="Google Shape;633;p97"/>
            <p:cNvSpPr/>
            <p:nvPr/>
          </p:nvSpPr>
          <p:spPr>
            <a:xfrm rot="5400000">
              <a:off x="1150402" y="2735566"/>
              <a:ext cx="1550893" cy="1349277"/>
            </a:xfrm>
            <a:prstGeom prst="hexagon">
              <a:avLst>
                <a:gd name="adj" fmla="val 25000"/>
                <a:gd name="vf" fmla="val 115470"/>
              </a:avLst>
            </a:prstGeom>
            <a:solidFill>
              <a:srgbClr val="5999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97"/>
            <p:cNvSpPr txBox="1"/>
            <p:nvPr/>
          </p:nvSpPr>
          <p:spPr>
            <a:xfrm>
              <a:off x="1461472" y="2876439"/>
              <a:ext cx="928753" cy="10675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Docker Hub</a:t>
              </a:r>
              <a:endParaRPr sz="1600" b="0" i="0" u="none" strike="noStrike" cap="none">
                <a:solidFill>
                  <a:schemeClr val="dk1"/>
                </a:solidFill>
                <a:latin typeface="Arial"/>
                <a:ea typeface="Arial"/>
                <a:cs typeface="Arial"/>
                <a:sym typeface="Arial"/>
              </a:endParaRPr>
            </a:p>
          </p:txBody>
        </p:sp>
      </p:grpSp>
      <p:sp>
        <p:nvSpPr>
          <p:cNvPr id="635" name="Google Shape;635;p97"/>
          <p:cNvSpPr txBox="1"/>
          <p:nvPr/>
        </p:nvSpPr>
        <p:spPr>
          <a:xfrm>
            <a:off x="8135981" y="819596"/>
            <a:ext cx="340349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Docker Ecosystem</a:t>
            </a:r>
            <a:endParaRPr sz="2800" b="1" i="0" u="none" strike="noStrike" cap="none">
              <a:solidFill>
                <a:srgbClr val="000000"/>
              </a:solidFill>
              <a:latin typeface="Arial"/>
              <a:ea typeface="Arial"/>
              <a:cs typeface="Arial"/>
              <a:sym typeface="Arial"/>
            </a:endParaRPr>
          </a:p>
        </p:txBody>
      </p:sp>
      <p:sp>
        <p:nvSpPr>
          <p:cNvPr id="636" name="Google Shape;636;p97"/>
          <p:cNvSpPr txBox="1"/>
          <p:nvPr/>
        </p:nvSpPr>
        <p:spPr>
          <a:xfrm>
            <a:off x="8273839" y="1415015"/>
            <a:ext cx="326563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 platform for running Containers </a:t>
            </a:r>
            <a:endParaRPr sz="1600" b="0" i="0" u="none" strike="noStrike" cap="none">
              <a:solidFill>
                <a:srgbClr val="000000"/>
              </a:solidFill>
              <a:latin typeface="Arial"/>
              <a:ea typeface="Arial"/>
              <a:cs typeface="Arial"/>
              <a:sym typeface="Arial"/>
            </a:endParaRPr>
          </a:p>
        </p:txBody>
      </p:sp>
      <p:sp>
        <p:nvSpPr>
          <p:cNvPr id="637" name="Google Shape;637;p97"/>
          <p:cNvSpPr txBox="1"/>
          <p:nvPr/>
        </p:nvSpPr>
        <p:spPr>
          <a:xfrm>
            <a:off x="1853642" y="5503159"/>
            <a:ext cx="5737296"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Docker</a:t>
            </a:r>
            <a:r>
              <a:rPr lang="en-US" sz="2000" b="0" i="0" u="none" strike="noStrike" cap="none">
                <a:solidFill>
                  <a:srgbClr val="FF0000"/>
                </a:solidFill>
                <a:latin typeface="Arial"/>
                <a:ea typeface="Arial"/>
                <a:cs typeface="Arial"/>
                <a:sym typeface="Arial"/>
              </a:rPr>
              <a:t> makes it very easy to install and run applications and programs without being worrying about </a:t>
            </a:r>
            <a:r>
              <a:rPr lang="en-US" sz="2000" b="0" i="0" u="sng" strike="noStrike" cap="none">
                <a:solidFill>
                  <a:srgbClr val="FF0000"/>
                </a:solidFill>
                <a:latin typeface="Arial"/>
                <a:ea typeface="Arial"/>
                <a:cs typeface="Arial"/>
                <a:sym typeface="Arial"/>
              </a:rPr>
              <a:t>software dependencies</a:t>
            </a:r>
            <a:r>
              <a:rPr lang="en-US" sz="2000" b="0" i="0" u="none" strike="noStrike" cap="none">
                <a:solidFill>
                  <a:srgbClr val="FF0000"/>
                </a:solidFill>
                <a:latin typeface="Arial"/>
                <a:ea typeface="Arial"/>
                <a:cs typeface="Arial"/>
                <a:sym typeface="Arial"/>
              </a:rPr>
              <a:t>.</a:t>
            </a:r>
            <a:endParaRPr sz="2000" b="0" i="0" u="none" strike="noStrike" cap="none">
              <a:solidFill>
                <a:srgbClr val="FF0000"/>
              </a:solidFill>
              <a:latin typeface="Arial"/>
              <a:ea typeface="Arial"/>
              <a:cs typeface="Arial"/>
              <a:sym typeface="Arial"/>
            </a:endParaRPr>
          </a:p>
        </p:txBody>
      </p:sp>
      <p:pic>
        <p:nvPicPr>
          <p:cNvPr id="638" name="Google Shape;638;p97"/>
          <p:cNvPicPr preferRelativeResize="0"/>
          <p:nvPr/>
        </p:nvPicPr>
        <p:blipFill rotWithShape="1">
          <a:blip r:embed="rId4">
            <a:alphaModFix/>
          </a:blip>
          <a:srcRect/>
          <a:stretch/>
        </p:blipFill>
        <p:spPr>
          <a:xfrm>
            <a:off x="-145964" y="1084837"/>
            <a:ext cx="2952217" cy="1660622"/>
          </a:xfrm>
          <a:prstGeom prst="rect">
            <a:avLst/>
          </a:prstGeom>
          <a:noFill/>
          <a:ln>
            <a:noFill/>
          </a:ln>
        </p:spPr>
      </p:pic>
      <p:pic>
        <p:nvPicPr>
          <p:cNvPr id="639" name="Google Shape;639;p97"/>
          <p:cNvPicPr preferRelativeResize="0"/>
          <p:nvPr/>
        </p:nvPicPr>
        <p:blipFill rotWithShape="1">
          <a:blip r:embed="rId5">
            <a:alphaModFix/>
          </a:blip>
          <a:srcRect l="3733" t="34762" r="4399" b="15078"/>
          <a:stretch/>
        </p:blipFill>
        <p:spPr>
          <a:xfrm>
            <a:off x="395839" y="3596603"/>
            <a:ext cx="7033735" cy="1612961"/>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98"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46" name="Google Shape;646;p98"/>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What is Docker and Why use it?</a:t>
            </a:r>
            <a:endParaRPr sz="3200" b="1" i="0" u="none" strike="noStrike" cap="none">
              <a:solidFill>
                <a:srgbClr val="003C71"/>
              </a:solidFill>
              <a:latin typeface="Arial"/>
              <a:ea typeface="Arial"/>
              <a:cs typeface="Arial"/>
              <a:sym typeface="Arial"/>
            </a:endParaRPr>
          </a:p>
        </p:txBody>
      </p:sp>
      <p:pic>
        <p:nvPicPr>
          <p:cNvPr id="647" name="Google Shape;647;p98"/>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6324599" y="952499"/>
            <a:ext cx="5711825" cy="5711825"/>
          </a:xfrm>
          <a:prstGeom prst="roundRect">
            <a:avLst>
              <a:gd name="adj" fmla="val 8594"/>
            </a:avLst>
          </a:prstGeom>
          <a:solidFill>
            <a:srgbClr val="ECECEC"/>
          </a:solidFill>
          <a:ln>
            <a:noFill/>
          </a:ln>
        </p:spPr>
      </p:pic>
      <p:grpSp>
        <p:nvGrpSpPr>
          <p:cNvPr id="648" name="Google Shape;648;p98"/>
          <p:cNvGrpSpPr/>
          <p:nvPr/>
        </p:nvGrpSpPr>
        <p:grpSpPr>
          <a:xfrm>
            <a:off x="-65956" y="1373197"/>
            <a:ext cx="4014435" cy="4183690"/>
            <a:chOff x="769090" y="1961"/>
            <a:chExt cx="4014435" cy="4183690"/>
          </a:xfrm>
        </p:grpSpPr>
        <p:sp>
          <p:nvSpPr>
            <p:cNvPr id="649" name="Google Shape;649;p98"/>
            <p:cNvSpPr/>
            <p:nvPr/>
          </p:nvSpPr>
          <p:spPr>
            <a:xfrm rot="5400000">
              <a:off x="2607622" y="102769"/>
              <a:ext cx="1550893" cy="1349277"/>
            </a:xfrm>
            <a:prstGeom prst="hexagon">
              <a:avLst>
                <a:gd name="adj" fmla="val 25000"/>
                <a:gd name="vf" fmla="val 11547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98"/>
            <p:cNvSpPr txBox="1"/>
            <p:nvPr/>
          </p:nvSpPr>
          <p:spPr>
            <a:xfrm>
              <a:off x="2918692" y="243642"/>
              <a:ext cx="928753" cy="106753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Docker Server (Daemon)</a:t>
              </a:r>
              <a:endParaRPr sz="1400" b="1" i="0" u="none" strike="noStrike" cap="none">
                <a:solidFill>
                  <a:srgbClr val="FF0000"/>
                </a:solidFill>
                <a:latin typeface="Arial"/>
                <a:ea typeface="Arial"/>
                <a:cs typeface="Arial"/>
                <a:sym typeface="Arial"/>
              </a:endParaRPr>
            </a:p>
          </p:txBody>
        </p:sp>
        <p:sp>
          <p:nvSpPr>
            <p:cNvPr id="651" name="Google Shape;651;p98"/>
            <p:cNvSpPr/>
            <p:nvPr/>
          </p:nvSpPr>
          <p:spPr>
            <a:xfrm>
              <a:off x="769090" y="2491204"/>
              <a:ext cx="1167370" cy="93053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98"/>
            <p:cNvSpPr/>
            <p:nvPr/>
          </p:nvSpPr>
          <p:spPr>
            <a:xfrm rot="5400000">
              <a:off x="1150402" y="102769"/>
              <a:ext cx="1550893" cy="1349277"/>
            </a:xfrm>
            <a:prstGeom prst="hexagon">
              <a:avLst>
                <a:gd name="adj" fmla="val 25000"/>
                <a:gd name="vf" fmla="val 115470"/>
              </a:avLst>
            </a:prstGeom>
            <a:solidFill>
              <a:srgbClr val="B1F51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98"/>
            <p:cNvSpPr txBox="1"/>
            <p:nvPr/>
          </p:nvSpPr>
          <p:spPr>
            <a:xfrm>
              <a:off x="1461472" y="243642"/>
              <a:ext cx="928753" cy="10675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p:txBody>
        </p:sp>
        <p:sp>
          <p:nvSpPr>
            <p:cNvPr id="654" name="Google Shape;654;p98"/>
            <p:cNvSpPr/>
            <p:nvPr/>
          </p:nvSpPr>
          <p:spPr>
            <a:xfrm rot="5400000">
              <a:off x="1876220" y="1419167"/>
              <a:ext cx="1550893" cy="1349277"/>
            </a:xfrm>
            <a:prstGeom prst="hexagon">
              <a:avLst>
                <a:gd name="adj" fmla="val 25000"/>
                <a:gd name="vf" fmla="val 115470"/>
              </a:avLst>
            </a:prstGeom>
            <a:solidFill>
              <a:srgbClr val="44EC2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98"/>
            <p:cNvSpPr txBox="1"/>
            <p:nvPr/>
          </p:nvSpPr>
          <p:spPr>
            <a:xfrm>
              <a:off x="2187290" y="1560040"/>
              <a:ext cx="928753" cy="106753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Docker Runtime</a:t>
              </a:r>
              <a:endParaRPr sz="1600" b="0" i="0" u="none" strike="noStrike" cap="none">
                <a:solidFill>
                  <a:schemeClr val="dk1"/>
                </a:solidFill>
                <a:latin typeface="Arial"/>
                <a:ea typeface="Arial"/>
                <a:cs typeface="Arial"/>
                <a:sym typeface="Arial"/>
              </a:endParaRPr>
            </a:p>
          </p:txBody>
        </p:sp>
        <p:sp>
          <p:nvSpPr>
            <p:cNvPr id="656" name="Google Shape;656;p98"/>
            <p:cNvSpPr/>
            <p:nvPr/>
          </p:nvSpPr>
          <p:spPr>
            <a:xfrm>
              <a:off x="1363366" y="313969"/>
              <a:ext cx="1141220" cy="93053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98"/>
            <p:cNvSpPr txBox="1"/>
            <p:nvPr/>
          </p:nvSpPr>
          <p:spPr>
            <a:xfrm>
              <a:off x="1363366" y="313969"/>
              <a:ext cx="1141220" cy="93053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Docker Compose</a:t>
              </a:r>
              <a:endParaRPr sz="1600" b="0" i="0" u="none" strike="noStrike" cap="none">
                <a:solidFill>
                  <a:srgbClr val="000000"/>
                </a:solidFill>
                <a:latin typeface="Arial"/>
                <a:ea typeface="Arial"/>
                <a:cs typeface="Arial"/>
                <a:sym typeface="Arial"/>
              </a:endParaRPr>
            </a:p>
          </p:txBody>
        </p:sp>
        <p:sp>
          <p:nvSpPr>
            <p:cNvPr id="658" name="Google Shape;658;p98"/>
            <p:cNvSpPr/>
            <p:nvPr/>
          </p:nvSpPr>
          <p:spPr>
            <a:xfrm rot="5400000">
              <a:off x="3333440" y="1419167"/>
              <a:ext cx="1550893" cy="1349277"/>
            </a:xfrm>
            <a:prstGeom prst="hexagon">
              <a:avLst>
                <a:gd name="adj" fmla="val 25000"/>
                <a:gd name="vf" fmla="val 115470"/>
              </a:avLst>
            </a:prstGeom>
            <a:solidFill>
              <a:srgbClr val="38E37A"/>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98"/>
            <p:cNvSpPr txBox="1"/>
            <p:nvPr/>
          </p:nvSpPr>
          <p:spPr>
            <a:xfrm>
              <a:off x="3644510" y="1560040"/>
              <a:ext cx="928753" cy="10675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p:txBody>
        </p:sp>
        <p:sp>
          <p:nvSpPr>
            <p:cNvPr id="660" name="Google Shape;660;p98"/>
            <p:cNvSpPr/>
            <p:nvPr/>
          </p:nvSpPr>
          <p:spPr>
            <a:xfrm rot="5400000">
              <a:off x="2607622" y="2735566"/>
              <a:ext cx="1550893" cy="1349277"/>
            </a:xfrm>
            <a:prstGeom prst="hexagon">
              <a:avLst>
                <a:gd name="adj" fmla="val 25000"/>
                <a:gd name="vf" fmla="val 115470"/>
              </a:avLst>
            </a:prstGeom>
            <a:solidFill>
              <a:srgbClr val="49DCD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98"/>
            <p:cNvSpPr txBox="1"/>
            <p:nvPr/>
          </p:nvSpPr>
          <p:spPr>
            <a:xfrm>
              <a:off x="2918692" y="2876439"/>
              <a:ext cx="928753" cy="106753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Docker Images</a:t>
              </a:r>
              <a:endParaRPr sz="1600" b="0" i="0" u="none" strike="noStrike" cap="none">
                <a:solidFill>
                  <a:schemeClr val="dk1"/>
                </a:solidFill>
                <a:latin typeface="Arial"/>
                <a:ea typeface="Arial"/>
                <a:cs typeface="Arial"/>
                <a:sym typeface="Arial"/>
              </a:endParaRPr>
            </a:p>
          </p:txBody>
        </p:sp>
        <p:sp>
          <p:nvSpPr>
            <p:cNvPr id="662" name="Google Shape;662;p98"/>
            <p:cNvSpPr/>
            <p:nvPr/>
          </p:nvSpPr>
          <p:spPr>
            <a:xfrm>
              <a:off x="3531027" y="1632322"/>
              <a:ext cx="1202921" cy="93053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98"/>
            <p:cNvSpPr txBox="1"/>
            <p:nvPr/>
          </p:nvSpPr>
          <p:spPr>
            <a:xfrm>
              <a:off x="3531027" y="1632322"/>
              <a:ext cx="1202921" cy="93053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rgbClr val="FF0000"/>
                  </a:solidFill>
                  <a:latin typeface="Arial"/>
                  <a:ea typeface="Arial"/>
                  <a:cs typeface="Arial"/>
                  <a:sym typeface="Arial"/>
                </a:rPr>
                <a:t>Docker Client</a:t>
              </a:r>
              <a:endParaRPr sz="1600" b="1" i="0" u="none" strike="noStrike" cap="none">
                <a:solidFill>
                  <a:srgbClr val="FF0000"/>
                </a:solidFill>
                <a:latin typeface="Arial"/>
                <a:ea typeface="Arial"/>
                <a:cs typeface="Arial"/>
                <a:sym typeface="Arial"/>
              </a:endParaRPr>
            </a:p>
          </p:txBody>
        </p:sp>
        <p:sp>
          <p:nvSpPr>
            <p:cNvPr id="664" name="Google Shape;664;p98"/>
            <p:cNvSpPr/>
            <p:nvPr/>
          </p:nvSpPr>
          <p:spPr>
            <a:xfrm rot="5400000">
              <a:off x="1150402" y="2735566"/>
              <a:ext cx="1550893" cy="1349277"/>
            </a:xfrm>
            <a:prstGeom prst="hexagon">
              <a:avLst>
                <a:gd name="adj" fmla="val 25000"/>
                <a:gd name="vf" fmla="val 115470"/>
              </a:avLst>
            </a:prstGeom>
            <a:solidFill>
              <a:srgbClr val="5999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98"/>
            <p:cNvSpPr txBox="1"/>
            <p:nvPr/>
          </p:nvSpPr>
          <p:spPr>
            <a:xfrm>
              <a:off x="1461472" y="2876439"/>
              <a:ext cx="928753" cy="10675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2300" b="0" i="0" u="none" strike="noStrike" cap="none">
                  <a:solidFill>
                    <a:schemeClr val="dk1"/>
                  </a:solidFill>
                  <a:latin typeface="Arial"/>
                  <a:ea typeface="Arial"/>
                  <a:cs typeface="Arial"/>
                  <a:sym typeface="Arial"/>
                </a:rPr>
                <a:t>Docker Hub</a:t>
              </a:r>
              <a:endParaRPr sz="2300" b="0" i="0" u="none" strike="noStrike" cap="none">
                <a:solidFill>
                  <a:schemeClr val="dk1"/>
                </a:solidFill>
                <a:latin typeface="Arial"/>
                <a:ea typeface="Arial"/>
                <a:cs typeface="Arial"/>
                <a:sym typeface="Arial"/>
              </a:endParaRPr>
            </a:p>
          </p:txBody>
        </p:sp>
      </p:grpSp>
      <p:sp>
        <p:nvSpPr>
          <p:cNvPr id="666" name="Google Shape;666;p98"/>
          <p:cNvSpPr txBox="1"/>
          <p:nvPr/>
        </p:nvSpPr>
        <p:spPr>
          <a:xfrm>
            <a:off x="3475335" y="1760219"/>
            <a:ext cx="205739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0000"/>
                </a:solidFill>
                <a:latin typeface="Arial"/>
                <a:ea typeface="Arial"/>
                <a:cs typeface="Arial"/>
                <a:sym typeface="Arial"/>
              </a:rPr>
              <a:t>In charge of creating images and running containers</a:t>
            </a:r>
            <a:endParaRPr sz="1600" b="0" i="0" u="none" strike="noStrike" cap="none">
              <a:solidFill>
                <a:srgbClr val="FF0000"/>
              </a:solidFill>
              <a:latin typeface="Arial"/>
              <a:ea typeface="Arial"/>
              <a:cs typeface="Arial"/>
              <a:sym typeface="Arial"/>
            </a:endParaRPr>
          </a:p>
        </p:txBody>
      </p:sp>
      <p:cxnSp>
        <p:nvCxnSpPr>
          <p:cNvPr id="667" name="Google Shape;667;p98"/>
          <p:cNvCxnSpPr/>
          <p:nvPr/>
        </p:nvCxnSpPr>
        <p:spPr>
          <a:xfrm rot="10800000">
            <a:off x="3213100" y="1930815"/>
            <a:ext cx="274935" cy="0"/>
          </a:xfrm>
          <a:prstGeom prst="straightConnector1">
            <a:avLst/>
          </a:prstGeom>
          <a:noFill/>
          <a:ln w="9525" cap="flat" cmpd="sng">
            <a:solidFill>
              <a:srgbClr val="FF0000"/>
            </a:solidFill>
            <a:prstDash val="solid"/>
            <a:round/>
            <a:headEnd type="none" w="sm" len="sm"/>
            <a:tailEnd type="triangle" w="med" len="med"/>
          </a:ln>
        </p:spPr>
      </p:cxnSp>
      <p:sp>
        <p:nvSpPr>
          <p:cNvPr id="668" name="Google Shape;668;p98"/>
          <p:cNvSpPr txBox="1"/>
          <p:nvPr/>
        </p:nvSpPr>
        <p:spPr>
          <a:xfrm>
            <a:off x="4161218" y="3129474"/>
            <a:ext cx="212974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0000"/>
                </a:solidFill>
                <a:latin typeface="Arial"/>
                <a:ea typeface="Arial"/>
                <a:cs typeface="Arial"/>
                <a:sym typeface="Arial"/>
              </a:rPr>
              <a:t>Command-line too to manage containers</a:t>
            </a:r>
            <a:endParaRPr sz="1600" b="0" i="0" u="none" strike="noStrike" cap="none">
              <a:solidFill>
                <a:srgbClr val="FF0000"/>
              </a:solidFill>
              <a:latin typeface="Arial"/>
              <a:ea typeface="Arial"/>
              <a:cs typeface="Arial"/>
              <a:sym typeface="Arial"/>
            </a:endParaRPr>
          </a:p>
        </p:txBody>
      </p:sp>
      <p:cxnSp>
        <p:nvCxnSpPr>
          <p:cNvPr id="669" name="Google Shape;669;p98"/>
          <p:cNvCxnSpPr/>
          <p:nvPr/>
        </p:nvCxnSpPr>
        <p:spPr>
          <a:xfrm rot="10800000">
            <a:off x="3928152" y="3289715"/>
            <a:ext cx="274935" cy="0"/>
          </a:xfrm>
          <a:prstGeom prst="straightConnector1">
            <a:avLst/>
          </a:prstGeom>
          <a:noFill/>
          <a:ln w="9525" cap="flat" cmpd="sng">
            <a:solidFill>
              <a:srgbClr val="FF0000"/>
            </a:solidFill>
            <a:prstDash val="solid"/>
            <a:round/>
            <a:headEnd type="none" w="sm" len="sm"/>
            <a:tailEnd type="triangle" w="med" len="med"/>
          </a:ln>
        </p:spPr>
      </p:cxnSp>
      <p:sp>
        <p:nvSpPr>
          <p:cNvPr id="670" name="Google Shape;670;p98"/>
          <p:cNvSpPr/>
          <p:nvPr/>
        </p:nvSpPr>
        <p:spPr>
          <a:xfrm>
            <a:off x="7061233" y="613945"/>
            <a:ext cx="447269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Containers</a:t>
            </a:r>
            <a:r>
              <a:rPr lang="en-US" sz="1600" b="0" i="0" u="none" strike="noStrike" cap="none">
                <a:solidFill>
                  <a:srgbClr val="000000"/>
                </a:solidFill>
                <a:latin typeface="Arial"/>
                <a:ea typeface="Arial"/>
                <a:cs typeface="Arial"/>
                <a:sym typeface="Arial"/>
              </a:rPr>
              <a:t>: isolation without performance hits </a:t>
            </a:r>
            <a:endParaRPr sz="1400" b="0" i="0" u="none" strike="noStrike" cap="none">
              <a:solidFill>
                <a:srgbClr val="000000"/>
              </a:solidFill>
              <a:latin typeface="Arial"/>
              <a:ea typeface="Arial"/>
              <a:cs typeface="Arial"/>
              <a:sym typeface="Arial"/>
            </a:endParaRPr>
          </a:p>
        </p:txBody>
      </p:sp>
      <p:sp>
        <p:nvSpPr>
          <p:cNvPr id="671" name="Google Shape;671;p98"/>
          <p:cNvSpPr txBox="1"/>
          <p:nvPr/>
        </p:nvSpPr>
        <p:spPr>
          <a:xfrm>
            <a:off x="3475334" y="4355784"/>
            <a:ext cx="2849265" cy="10772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FF0000"/>
                </a:solidFill>
                <a:latin typeface="Arial"/>
                <a:ea typeface="Arial"/>
                <a:cs typeface="Arial"/>
                <a:sym typeface="Arial"/>
              </a:rPr>
              <a:t>A template/blueprint to create a running Docker container. Image is like a </a:t>
            </a:r>
            <a:r>
              <a:rPr lang="en-US" sz="1600" b="1" i="0" u="none" strike="noStrike" cap="none" dirty="0">
                <a:solidFill>
                  <a:srgbClr val="FF0000"/>
                </a:solidFill>
                <a:latin typeface="Arial"/>
                <a:ea typeface="Arial"/>
                <a:cs typeface="Arial"/>
                <a:sym typeface="Arial"/>
              </a:rPr>
              <a:t>Recipe</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FF0000"/>
                </a:solidFill>
                <a:latin typeface="Arial"/>
                <a:ea typeface="Arial"/>
                <a:cs typeface="Arial"/>
                <a:sym typeface="Arial"/>
              </a:rPr>
              <a:t>Container is like a </a:t>
            </a:r>
            <a:r>
              <a:rPr lang="en-US" sz="1600" b="1" i="0" u="none" strike="noStrike" cap="none" dirty="0" smtClean="0">
                <a:solidFill>
                  <a:srgbClr val="FF0000"/>
                </a:solidFill>
                <a:latin typeface="Arial"/>
                <a:ea typeface="Arial"/>
                <a:cs typeface="Arial"/>
                <a:sym typeface="Arial"/>
              </a:rPr>
              <a:t>Cake</a:t>
            </a:r>
            <a:r>
              <a:rPr lang="en-US" sz="1600" b="0" i="0" u="none" strike="noStrike" cap="none" dirty="0" smtClean="0">
                <a:solidFill>
                  <a:srgbClr val="FF0000"/>
                </a:solidFill>
                <a:latin typeface="Arial"/>
                <a:ea typeface="Arial"/>
                <a:cs typeface="Arial"/>
                <a:sym typeface="Arial"/>
              </a:rPr>
              <a:t>.</a:t>
            </a:r>
            <a:endParaRPr sz="1600" b="0" i="0" u="none" strike="noStrike" cap="none" dirty="0">
              <a:solidFill>
                <a:srgbClr val="FF0000"/>
              </a:solidFill>
              <a:latin typeface="Arial"/>
              <a:ea typeface="Arial"/>
              <a:cs typeface="Arial"/>
              <a:sym typeface="Arial"/>
            </a:endParaRPr>
          </a:p>
        </p:txBody>
      </p:sp>
      <p:cxnSp>
        <p:nvCxnSpPr>
          <p:cNvPr id="672" name="Google Shape;672;p98"/>
          <p:cNvCxnSpPr/>
          <p:nvPr/>
        </p:nvCxnSpPr>
        <p:spPr>
          <a:xfrm rot="10800000">
            <a:off x="3213100" y="4529235"/>
            <a:ext cx="274935" cy="0"/>
          </a:xfrm>
          <a:prstGeom prst="straightConnector1">
            <a:avLst/>
          </a:prstGeom>
          <a:noFill/>
          <a:ln w="9525" cap="flat" cmpd="sng">
            <a:solidFill>
              <a:srgbClr val="FF0000"/>
            </a:solidFill>
            <a:prstDash val="solid"/>
            <a:round/>
            <a:headEnd type="none" w="sm" len="sm"/>
            <a:tailEnd type="triangle" w="med" len="med"/>
          </a:ln>
        </p:spPr>
      </p:cxnSp>
      <p:sp>
        <p:nvSpPr>
          <p:cNvPr id="673" name="Google Shape;673;p98"/>
          <p:cNvSpPr/>
          <p:nvPr/>
        </p:nvSpPr>
        <p:spPr>
          <a:xfrm>
            <a:off x="1665318" y="5688610"/>
            <a:ext cx="3703014"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FF0000"/>
                </a:solidFill>
                <a:latin typeface="Arial"/>
                <a:ea typeface="Arial"/>
                <a:cs typeface="Arial"/>
                <a:sym typeface="Arial"/>
              </a:rPr>
              <a:t>responsible for executing containers, managing their lifecycle, and providing isolation between applications</a:t>
            </a:r>
            <a:endParaRPr sz="1400" b="0" i="0" u="none" strike="noStrike" cap="none">
              <a:solidFill>
                <a:srgbClr val="000000"/>
              </a:solidFill>
              <a:latin typeface="Arial"/>
              <a:ea typeface="Arial"/>
              <a:cs typeface="Arial"/>
              <a:sym typeface="Arial"/>
            </a:endParaRPr>
          </a:p>
        </p:txBody>
      </p:sp>
      <p:cxnSp>
        <p:nvCxnSpPr>
          <p:cNvPr id="674" name="Google Shape;674;p98"/>
          <p:cNvCxnSpPr/>
          <p:nvPr/>
        </p:nvCxnSpPr>
        <p:spPr>
          <a:xfrm rot="-5400000">
            <a:off x="1073941" y="4989809"/>
            <a:ext cx="1476000" cy="0"/>
          </a:xfrm>
          <a:prstGeom prst="straightConnector1">
            <a:avLst/>
          </a:prstGeom>
          <a:noFill/>
          <a:ln w="9525" cap="flat" cmpd="sng">
            <a:solidFill>
              <a:srgbClr val="FF0000"/>
            </a:solidFill>
            <a:prstDash val="solid"/>
            <a:round/>
            <a:headEnd type="none" w="sm" len="sm"/>
            <a:tailEnd type="triangle" w="med" len="med"/>
          </a:ln>
        </p:spPr>
      </p:cxnSp>
      <p:sp>
        <p:nvSpPr>
          <p:cNvPr id="675" name="Google Shape;675;p98"/>
          <p:cNvSpPr/>
          <p:nvPr/>
        </p:nvSpPr>
        <p:spPr>
          <a:xfrm>
            <a:off x="66540" y="977751"/>
            <a:ext cx="520600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FF0000"/>
                </a:solidFill>
                <a:latin typeface="Arial"/>
                <a:ea typeface="Arial"/>
                <a:cs typeface="Arial"/>
                <a:sym typeface="Arial"/>
              </a:rPr>
              <a:t>define and manage multi-container </a:t>
            </a:r>
            <a:r>
              <a:rPr lang="en-US" sz="1600" dirty="0" smtClean="0">
                <a:solidFill>
                  <a:srgbClr val="FF0000"/>
                </a:solidFill>
              </a:rPr>
              <a:t>a</a:t>
            </a:r>
            <a:r>
              <a:rPr lang="en-US" sz="1600" b="0" i="0" u="none" strike="noStrike" cap="none" dirty="0" smtClean="0">
                <a:solidFill>
                  <a:srgbClr val="FF0000"/>
                </a:solidFill>
                <a:latin typeface="Arial"/>
                <a:ea typeface="Arial"/>
                <a:cs typeface="Arial"/>
                <a:sym typeface="Arial"/>
              </a:rPr>
              <a:t>pplications.</a:t>
            </a:r>
            <a:endParaRPr sz="1600" b="0" i="0" u="none" strike="noStrike" cap="none" dirty="0">
              <a:solidFill>
                <a:srgbClr val="FF0000"/>
              </a:solidFill>
              <a:latin typeface="Arial"/>
              <a:ea typeface="Arial"/>
              <a:cs typeface="Arial"/>
              <a:sym typeface="Arial"/>
            </a:endParaRPr>
          </a:p>
        </p:txBody>
      </p:sp>
      <p:cxnSp>
        <p:nvCxnSpPr>
          <p:cNvPr id="676" name="Google Shape;676;p98"/>
          <p:cNvCxnSpPr/>
          <p:nvPr/>
        </p:nvCxnSpPr>
        <p:spPr>
          <a:xfrm rot="5400000">
            <a:off x="530325" y="1410879"/>
            <a:ext cx="274935" cy="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7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96" name="Google Shape;196;p73"/>
          <p:cNvSpPr/>
          <p:nvPr/>
        </p:nvSpPr>
        <p:spPr>
          <a:xfrm>
            <a:off x="334048" y="426783"/>
            <a:ext cx="756027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Cloud Computing (Cloud Technology)</a:t>
            </a:r>
            <a:endParaRPr sz="3200" b="1" i="0" u="none" strike="noStrike" cap="none">
              <a:solidFill>
                <a:srgbClr val="003C71"/>
              </a:solidFill>
              <a:latin typeface="Arial"/>
              <a:ea typeface="Arial"/>
              <a:cs typeface="Arial"/>
              <a:sym typeface="Arial"/>
            </a:endParaRPr>
          </a:p>
        </p:txBody>
      </p:sp>
      <p:sp>
        <p:nvSpPr>
          <p:cNvPr id="197" name="Google Shape;197;p73"/>
          <p:cNvSpPr/>
          <p:nvPr/>
        </p:nvSpPr>
        <p:spPr>
          <a:xfrm>
            <a:off x="334048" y="998785"/>
            <a:ext cx="110337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Cloud service models provide different levels of management, from full applications to bare infrastructure</a:t>
            </a:r>
            <a:endParaRPr sz="1400" b="0" i="0" u="none" strike="noStrike" cap="none">
              <a:solidFill>
                <a:srgbClr val="000000"/>
              </a:solidFill>
              <a:latin typeface="Arial"/>
              <a:ea typeface="Arial"/>
              <a:cs typeface="Arial"/>
              <a:sym typeface="Arial"/>
            </a:endParaRPr>
          </a:p>
        </p:txBody>
      </p:sp>
      <p:sp>
        <p:nvSpPr>
          <p:cNvPr id="198" name="Google Shape;198;p73"/>
          <p:cNvSpPr/>
          <p:nvPr/>
        </p:nvSpPr>
        <p:spPr>
          <a:xfrm>
            <a:off x="332816" y="1285423"/>
            <a:ext cx="6197600" cy="4247317"/>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rgbClr val="FF0000"/>
              </a:buClr>
              <a:buSzPts val="1800"/>
              <a:buFont typeface="Arial"/>
              <a:buAutoNum type="arabicPeriod"/>
            </a:pPr>
            <a:r>
              <a:rPr lang="en-US" sz="1800" b="1" i="0" u="none" strike="noStrike" cap="none">
                <a:solidFill>
                  <a:srgbClr val="FF0000"/>
                </a:solidFill>
                <a:latin typeface="Arial"/>
                <a:ea typeface="Arial"/>
                <a:cs typeface="Arial"/>
                <a:sym typeface="Arial"/>
              </a:rPr>
              <a:t>SaaS</a:t>
            </a:r>
            <a:r>
              <a:rPr lang="en-US" sz="1800" b="1" i="0" u="none" strike="noStrike" cap="none">
                <a:solidFill>
                  <a:schemeClr val="dk1"/>
                </a:solidFill>
                <a:latin typeface="Arial"/>
                <a:ea typeface="Arial"/>
                <a:cs typeface="Arial"/>
                <a:sym typeface="Arial"/>
              </a:rPr>
              <a:t> </a:t>
            </a:r>
            <a:r>
              <a:rPr lang="en-US" sz="1800" b="1" i="0" u="none" strike="noStrike" cap="none">
                <a:solidFill>
                  <a:srgbClr val="FF0000"/>
                </a:solidFill>
                <a:latin typeface="Arial"/>
                <a:ea typeface="Arial"/>
                <a:cs typeface="Arial"/>
                <a:sym typeface="Arial"/>
              </a:rPr>
              <a:t>(Software-as-a-Service)</a:t>
            </a:r>
            <a:r>
              <a:rPr lang="en-US" sz="1800" b="0" i="0" u="none" strike="noStrike" cap="none">
                <a:solidFill>
                  <a:srgbClr val="FF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Minimal user management (just access and settings).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FF0000"/>
              </a:buClr>
              <a:buSzPts val="1800"/>
              <a:buFont typeface="Arial"/>
              <a:buAutoNum type="arabicPeriod" startAt="2"/>
            </a:pPr>
            <a:r>
              <a:rPr lang="en-US" sz="1800" b="1" i="0" u="none" strike="noStrike" cap="none">
                <a:solidFill>
                  <a:srgbClr val="FF0000"/>
                </a:solidFill>
                <a:latin typeface="Arial"/>
                <a:ea typeface="Arial"/>
                <a:cs typeface="Arial"/>
                <a:sym typeface="Arial"/>
              </a:rPr>
              <a:t>PaaS (Platform-as-a-Service)</a:t>
            </a:r>
            <a:r>
              <a:rPr lang="en-US" sz="1800" b="0" i="0" u="none" strike="noStrike" cap="none">
                <a:solidFill>
                  <a:srgbClr val="FF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User manages applications and data, but not infrastructure.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FF0000"/>
              </a:buClr>
              <a:buSzPts val="1800"/>
              <a:buFont typeface="Arial"/>
              <a:buAutoNum type="arabicPeriod" startAt="3"/>
            </a:pPr>
            <a:r>
              <a:rPr lang="en-US" sz="1800" b="1" i="0" u="none" strike="noStrike" cap="none">
                <a:solidFill>
                  <a:srgbClr val="FF0000"/>
                </a:solidFill>
                <a:latin typeface="Arial"/>
                <a:ea typeface="Arial"/>
                <a:cs typeface="Arial"/>
                <a:sym typeface="Arial"/>
              </a:rPr>
              <a:t>IaaS (Infrastructure-as-a-Service)</a:t>
            </a:r>
            <a:r>
              <a:rPr lang="en-US" sz="1800" b="0" i="0" u="none" strike="noStrike" cap="none">
                <a:solidFill>
                  <a:srgbClr val="FF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User manages applications, data, and operating systems, but the provider manages hardware. </a:t>
            </a:r>
            <a:endParaRPr sz="1400" b="0" i="0" u="none" strike="noStrike" cap="none">
              <a:solidFill>
                <a:srgbClr val="000000"/>
              </a:solidFill>
              <a:latin typeface="Arial"/>
              <a:ea typeface="Arial"/>
              <a:cs typeface="Arial"/>
              <a:sym typeface="Arial"/>
            </a:endParaRPr>
          </a:p>
        </p:txBody>
      </p:sp>
      <p:pic>
        <p:nvPicPr>
          <p:cNvPr id="199" name="Google Shape;199;p73"/>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6709288" y="1876478"/>
            <a:ext cx="4883272" cy="4348480"/>
          </a:xfrm>
          <a:prstGeom prst="rect">
            <a:avLst/>
          </a:prstGeom>
          <a:noFill/>
          <a:ln>
            <a:noFill/>
          </a:ln>
        </p:spPr>
      </p:pic>
      <p:pic>
        <p:nvPicPr>
          <p:cNvPr id="200" name="Google Shape;200;p73"/>
          <p:cNvPicPr preferRelativeResize="0"/>
          <p:nvPr/>
        </p:nvPicPr>
        <p:blipFill rotWithShape="1">
          <a:blip r:embed="rId5">
            <a:alphaModFix/>
          </a:blip>
          <a:srcRect/>
          <a:stretch/>
        </p:blipFill>
        <p:spPr>
          <a:xfrm>
            <a:off x="3730511" y="1513898"/>
            <a:ext cx="2346129" cy="1564086"/>
          </a:xfrm>
          <a:prstGeom prst="rect">
            <a:avLst/>
          </a:prstGeom>
          <a:noFill/>
          <a:ln>
            <a:noFill/>
          </a:ln>
        </p:spPr>
      </p:pic>
      <p:pic>
        <p:nvPicPr>
          <p:cNvPr id="201" name="Google Shape;201;p73"/>
          <p:cNvPicPr preferRelativeResize="0"/>
          <p:nvPr/>
        </p:nvPicPr>
        <p:blipFill rotWithShape="1">
          <a:blip r:embed="rId6">
            <a:alphaModFix/>
          </a:blip>
          <a:srcRect l="6528" t="32772" r="6233" b="34070"/>
          <a:stretch/>
        </p:blipFill>
        <p:spPr>
          <a:xfrm>
            <a:off x="2065714" y="2097415"/>
            <a:ext cx="1737943" cy="440279"/>
          </a:xfrm>
          <a:prstGeom prst="rect">
            <a:avLst/>
          </a:prstGeom>
          <a:noFill/>
          <a:ln>
            <a:noFill/>
          </a:ln>
        </p:spPr>
      </p:pic>
      <p:pic>
        <p:nvPicPr>
          <p:cNvPr id="202" name="Google Shape;202;p73"/>
          <p:cNvPicPr preferRelativeResize="0"/>
          <p:nvPr/>
        </p:nvPicPr>
        <p:blipFill rotWithShape="1">
          <a:blip r:embed="rId7">
            <a:alphaModFix/>
          </a:blip>
          <a:srcRect/>
          <a:stretch/>
        </p:blipFill>
        <p:spPr>
          <a:xfrm>
            <a:off x="123893" y="1708610"/>
            <a:ext cx="2088288" cy="1174662"/>
          </a:xfrm>
          <a:prstGeom prst="rect">
            <a:avLst/>
          </a:prstGeom>
          <a:noFill/>
          <a:ln>
            <a:noFill/>
          </a:ln>
        </p:spPr>
      </p:pic>
      <p:pic>
        <p:nvPicPr>
          <p:cNvPr id="203" name="Google Shape;203;p73"/>
          <p:cNvPicPr preferRelativeResize="0"/>
          <p:nvPr/>
        </p:nvPicPr>
        <p:blipFill rotWithShape="1">
          <a:blip r:embed="rId8">
            <a:alphaModFix/>
          </a:blip>
          <a:srcRect l="33886" t="11473" r="29182"/>
          <a:stretch/>
        </p:blipFill>
        <p:spPr>
          <a:xfrm>
            <a:off x="1788394" y="5532110"/>
            <a:ext cx="847575" cy="1087120"/>
          </a:xfrm>
          <a:prstGeom prst="rect">
            <a:avLst/>
          </a:prstGeom>
          <a:noFill/>
          <a:ln>
            <a:noFill/>
          </a:ln>
        </p:spPr>
      </p:pic>
      <p:pic>
        <p:nvPicPr>
          <p:cNvPr id="204" name="Google Shape;204;p73"/>
          <p:cNvPicPr preferRelativeResize="0"/>
          <p:nvPr/>
        </p:nvPicPr>
        <p:blipFill rotWithShape="1">
          <a:blip r:embed="rId9">
            <a:alphaModFix/>
          </a:blip>
          <a:srcRect/>
          <a:stretch/>
        </p:blipFill>
        <p:spPr>
          <a:xfrm>
            <a:off x="2635969" y="5542077"/>
            <a:ext cx="1763311" cy="1102070"/>
          </a:xfrm>
          <a:prstGeom prst="rect">
            <a:avLst/>
          </a:prstGeom>
          <a:noFill/>
          <a:ln>
            <a:noFill/>
          </a:ln>
        </p:spPr>
      </p:pic>
      <p:pic>
        <p:nvPicPr>
          <p:cNvPr id="205" name="Google Shape;205;p73"/>
          <p:cNvPicPr preferRelativeResize="0"/>
          <p:nvPr/>
        </p:nvPicPr>
        <p:blipFill rotWithShape="1">
          <a:blip r:embed="rId10">
            <a:alphaModFix/>
          </a:blip>
          <a:srcRect/>
          <a:stretch/>
        </p:blipFill>
        <p:spPr>
          <a:xfrm>
            <a:off x="4423895" y="5697713"/>
            <a:ext cx="1393334" cy="755914"/>
          </a:xfrm>
          <a:prstGeom prst="rect">
            <a:avLst/>
          </a:prstGeom>
          <a:noFill/>
          <a:ln>
            <a:noFill/>
          </a:ln>
        </p:spPr>
      </p:pic>
      <p:pic>
        <p:nvPicPr>
          <p:cNvPr id="206" name="Google Shape;206;p73"/>
          <p:cNvPicPr preferRelativeResize="0"/>
          <p:nvPr/>
        </p:nvPicPr>
        <p:blipFill rotWithShape="1">
          <a:blip r:embed="rId11">
            <a:alphaModFix/>
          </a:blip>
          <a:srcRect/>
          <a:stretch/>
        </p:blipFill>
        <p:spPr>
          <a:xfrm>
            <a:off x="5074139" y="3556464"/>
            <a:ext cx="926611" cy="989760"/>
          </a:xfrm>
          <a:prstGeom prst="rect">
            <a:avLst/>
          </a:prstGeom>
          <a:noFill/>
          <a:ln>
            <a:noFill/>
          </a:ln>
        </p:spPr>
      </p:pic>
      <p:pic>
        <p:nvPicPr>
          <p:cNvPr id="207" name="Google Shape;207;p73"/>
          <p:cNvPicPr preferRelativeResize="0"/>
          <p:nvPr/>
        </p:nvPicPr>
        <p:blipFill rotWithShape="1">
          <a:blip r:embed="rId12">
            <a:alphaModFix/>
          </a:blip>
          <a:srcRect/>
          <a:stretch/>
        </p:blipFill>
        <p:spPr>
          <a:xfrm>
            <a:off x="3373968" y="3592956"/>
            <a:ext cx="1254141" cy="915523"/>
          </a:xfrm>
          <a:prstGeom prst="rect">
            <a:avLst/>
          </a:prstGeom>
          <a:noFill/>
          <a:ln>
            <a:noFill/>
          </a:ln>
        </p:spPr>
      </p:pic>
      <p:pic>
        <p:nvPicPr>
          <p:cNvPr id="208" name="Google Shape;208;p73"/>
          <p:cNvPicPr preferRelativeResize="0"/>
          <p:nvPr/>
        </p:nvPicPr>
        <p:blipFill rotWithShape="1">
          <a:blip r:embed="rId13">
            <a:alphaModFix/>
          </a:blip>
          <a:srcRect/>
          <a:stretch/>
        </p:blipFill>
        <p:spPr>
          <a:xfrm>
            <a:off x="598850" y="3664588"/>
            <a:ext cx="2516202" cy="704733"/>
          </a:xfrm>
          <a:prstGeom prst="rect">
            <a:avLst/>
          </a:prstGeom>
          <a:noFill/>
          <a:ln>
            <a:noFill/>
          </a:ln>
        </p:spPr>
      </p:pic>
      <p:sp>
        <p:nvSpPr>
          <p:cNvPr id="16" name="TextBox 15"/>
          <p:cNvSpPr txBox="1"/>
          <p:nvPr/>
        </p:nvSpPr>
        <p:spPr>
          <a:xfrm>
            <a:off x="9548036" y="426783"/>
            <a:ext cx="1420582" cy="523220"/>
          </a:xfrm>
          <a:prstGeom prst="rect">
            <a:avLst/>
          </a:prstGeom>
          <a:noFill/>
          <a:ln>
            <a:solidFill>
              <a:srgbClr val="FF0000"/>
            </a:solidFill>
          </a:ln>
        </p:spPr>
        <p:txBody>
          <a:bodyPr wrap="none" rtlCol="0">
            <a:spAutoFit/>
          </a:bodyPr>
          <a:lstStyle/>
          <a:p>
            <a:r>
              <a:rPr lang="en-US" sz="2800" dirty="0" smtClean="0">
                <a:solidFill>
                  <a:srgbClr val="FF0000"/>
                </a:solidFill>
              </a:rPr>
              <a:t>RECAP</a:t>
            </a:r>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99"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83" name="Google Shape;683;p99"/>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A closer look into Docker</a:t>
            </a:r>
            <a:endParaRPr sz="3200" b="1" i="0" u="none" strike="noStrike" cap="none">
              <a:solidFill>
                <a:srgbClr val="003C71"/>
              </a:solidFill>
              <a:latin typeface="Arial"/>
              <a:ea typeface="Arial"/>
              <a:cs typeface="Arial"/>
              <a:sym typeface="Arial"/>
            </a:endParaRPr>
          </a:p>
        </p:txBody>
      </p:sp>
      <p:sp>
        <p:nvSpPr>
          <p:cNvPr id="684" name="Google Shape;684;p99"/>
          <p:cNvSpPr/>
          <p:nvPr/>
        </p:nvSpPr>
        <p:spPr>
          <a:xfrm>
            <a:off x="212128" y="844788"/>
            <a:ext cx="11065472"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Dockerfile</a:t>
            </a:r>
            <a:r>
              <a:rPr lang="en-US" sz="2400" b="0" i="0" u="none" strike="noStrike" cap="none">
                <a:solidFill>
                  <a:srgbClr val="000000"/>
                </a:solidFill>
                <a:latin typeface="Arial"/>
                <a:ea typeface="Arial"/>
                <a:cs typeface="Arial"/>
                <a:sym typeface="Arial"/>
              </a:rPr>
              <a:t>, as a simple text file allows us to build the Docker Image, which are .iso files and other files. We run the Docker Image to get </a:t>
            </a:r>
            <a:r>
              <a:rPr lang="en-US" sz="2400" b="0" i="0" u="sng" strike="noStrike" cap="none">
                <a:solidFill>
                  <a:srgbClr val="000000"/>
                </a:solidFill>
                <a:latin typeface="Arial"/>
                <a:ea typeface="Arial"/>
                <a:cs typeface="Arial"/>
                <a:sym typeface="Arial"/>
              </a:rPr>
              <a:t>Docker Container</a:t>
            </a:r>
            <a:r>
              <a:rPr lang="en-US" sz="2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685" name="Google Shape;685;p99"/>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252257" y="1863345"/>
            <a:ext cx="10410825" cy="2609850"/>
          </a:xfrm>
          <a:prstGeom prst="rect">
            <a:avLst/>
          </a:prstGeom>
          <a:noFill/>
          <a:ln>
            <a:noFill/>
          </a:ln>
        </p:spPr>
      </p:pic>
      <p:pic>
        <p:nvPicPr>
          <p:cNvPr id="2" name="Picture 1"/>
          <p:cNvPicPr>
            <a:picLocks noChangeAspect="1"/>
          </p:cNvPicPr>
          <p:nvPr/>
        </p:nvPicPr>
        <p:blipFill>
          <a:blip r:embed="rId5"/>
          <a:stretch>
            <a:fillRect/>
          </a:stretch>
        </p:blipFill>
        <p:spPr>
          <a:xfrm>
            <a:off x="8111613" y="4144035"/>
            <a:ext cx="1968908" cy="1758213"/>
          </a:xfrm>
          <a:prstGeom prst="rect">
            <a:avLst/>
          </a:prstGeom>
        </p:spPr>
      </p:pic>
      <p:sp>
        <p:nvSpPr>
          <p:cNvPr id="3" name="Rectangle 2"/>
          <p:cNvSpPr/>
          <p:nvPr/>
        </p:nvSpPr>
        <p:spPr>
          <a:xfrm>
            <a:off x="6424151" y="5730220"/>
            <a:ext cx="5343832" cy="923330"/>
          </a:xfrm>
          <a:prstGeom prst="rect">
            <a:avLst/>
          </a:prstGeom>
        </p:spPr>
        <p:txBody>
          <a:bodyPr wrap="square">
            <a:spAutoFit/>
          </a:bodyPr>
          <a:lstStyle/>
          <a:p>
            <a:pPr lvl="0" algn="ctr">
              <a:buSzPts val="1400"/>
            </a:pPr>
            <a:r>
              <a:rPr lang="en-US" sz="1800" b="1" dirty="0">
                <a:solidFill>
                  <a:srgbClr val="002060"/>
                </a:solidFill>
              </a:rPr>
              <a:t>Docker </a:t>
            </a:r>
            <a:r>
              <a:rPr lang="en-US" sz="1800" b="1" dirty="0" smtClean="0">
                <a:solidFill>
                  <a:srgbClr val="002060"/>
                </a:solidFill>
              </a:rPr>
              <a:t>Engine </a:t>
            </a:r>
            <a:r>
              <a:rPr lang="en-US" sz="1800" dirty="0" smtClean="0">
                <a:solidFill>
                  <a:srgbClr val="002060"/>
                </a:solidFill>
              </a:rPr>
              <a:t>creates</a:t>
            </a:r>
            <a:r>
              <a:rPr lang="en-US" sz="1800" dirty="0">
                <a:solidFill>
                  <a:srgbClr val="002060"/>
                </a:solidFill>
              </a:rPr>
              <a:t>, ships and runs Docker containers deployable on a physical or virtual, host locally, in a datacenter or cloud service provider</a:t>
            </a:r>
            <a:r>
              <a:rPr lang="en-US" sz="1800" dirty="0" smtClean="0">
                <a:solidFill>
                  <a:srgbClr val="002060"/>
                </a:solidFill>
              </a:rPr>
              <a:t>.</a:t>
            </a:r>
            <a:endParaRPr lang="en-US" sz="1800"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10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92" name="Google Shape;692;p100"/>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Docker Registry</a:t>
            </a:r>
            <a:endParaRPr sz="3200" b="1" i="0" u="none" strike="noStrike" cap="none">
              <a:solidFill>
                <a:srgbClr val="003C71"/>
              </a:solidFill>
              <a:latin typeface="Arial"/>
              <a:ea typeface="Arial"/>
              <a:cs typeface="Arial"/>
              <a:sym typeface="Arial"/>
            </a:endParaRPr>
          </a:p>
        </p:txBody>
      </p:sp>
      <p:pic>
        <p:nvPicPr>
          <p:cNvPr id="693" name="Google Shape;693;p100"/>
          <p:cNvPicPr preferRelativeResize="0"/>
          <p:nvPr/>
        </p:nvPicPr>
        <p:blipFill rotWithShape="1">
          <a:blip r:embed="rId4">
            <a:alphaModFix/>
          </a:blip>
          <a:srcRect l="14982" r="18203"/>
          <a:stretch/>
        </p:blipFill>
        <p:spPr>
          <a:xfrm>
            <a:off x="8463644" y="264160"/>
            <a:ext cx="3433715" cy="2682590"/>
          </a:xfrm>
          <a:prstGeom prst="roundRect">
            <a:avLst>
              <a:gd name="adj" fmla="val 8594"/>
            </a:avLst>
          </a:prstGeom>
          <a:solidFill>
            <a:srgbClr val="ECECEC"/>
          </a:solidFill>
          <a:ln>
            <a:noFill/>
          </a:ln>
        </p:spPr>
      </p:pic>
      <p:sp>
        <p:nvSpPr>
          <p:cNvPr id="694" name="Google Shape;694;p100"/>
          <p:cNvSpPr/>
          <p:nvPr/>
        </p:nvSpPr>
        <p:spPr>
          <a:xfrm>
            <a:off x="8995685" y="3061752"/>
            <a:ext cx="26468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https://hub.docker.com/</a:t>
            </a:r>
            <a:r>
              <a:rPr lang="en-US"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695" name="Google Shape;695;p100"/>
          <p:cNvSpPr/>
          <p:nvPr/>
        </p:nvSpPr>
        <p:spPr>
          <a:xfrm>
            <a:off x="249332" y="1482012"/>
            <a:ext cx="7722832"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Docker Hub </a:t>
            </a:r>
            <a:r>
              <a:rPr lang="en-US" sz="1600" b="0" i="0" u="none" strike="noStrike" cap="none" dirty="0">
                <a:solidFill>
                  <a:srgbClr val="000000"/>
                </a:solidFill>
                <a:latin typeface="Arial"/>
                <a:ea typeface="Arial"/>
                <a:cs typeface="Arial"/>
                <a:sym typeface="Arial"/>
              </a:rPr>
              <a:t>is a Docker Registry, like an App Store for Docker containers.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It’s </a:t>
            </a:r>
            <a:r>
              <a:rPr lang="en-US" sz="1600" b="0" i="0" u="none" strike="noStrike" cap="none" dirty="0">
                <a:solidFill>
                  <a:srgbClr val="FF0000"/>
                </a:solidFill>
                <a:latin typeface="Arial"/>
                <a:ea typeface="Arial"/>
                <a:cs typeface="Arial"/>
                <a:sym typeface="Arial"/>
              </a:rPr>
              <a:t>a cloud-based registry </a:t>
            </a:r>
            <a:r>
              <a:rPr lang="en-US" sz="1600" b="0" i="0" u="none" strike="noStrike" cap="none" dirty="0">
                <a:solidFill>
                  <a:srgbClr val="000000"/>
                </a:solidFill>
                <a:latin typeface="Arial"/>
                <a:ea typeface="Arial"/>
                <a:cs typeface="Arial"/>
                <a:sym typeface="Arial"/>
              </a:rPr>
              <a:t>where you can find </a:t>
            </a:r>
            <a:r>
              <a:rPr lang="en-US" sz="1600" b="0" i="0" u="none" strike="noStrike" cap="none" dirty="0">
                <a:solidFill>
                  <a:srgbClr val="FF0000"/>
                </a:solidFill>
                <a:latin typeface="Arial"/>
                <a:ea typeface="Arial"/>
                <a:cs typeface="Arial"/>
                <a:sym typeface="Arial"/>
              </a:rPr>
              <a:t>Docker Images </a:t>
            </a:r>
            <a:r>
              <a:rPr lang="en-US" sz="1600" b="0" i="0" u="none" strike="noStrike" cap="none" dirty="0">
                <a:solidFill>
                  <a:srgbClr val="000000"/>
                </a:solidFill>
                <a:latin typeface="Arial"/>
                <a:ea typeface="Arial"/>
                <a:cs typeface="Arial"/>
                <a:sym typeface="Arial"/>
              </a:rPr>
              <a:t>as pre-configured software setups that you can use to run containers.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You can think of it as a place to </a:t>
            </a:r>
            <a:r>
              <a:rPr lang="en-US" sz="1600" b="0" i="0" u="none" strike="noStrike" cap="none" dirty="0">
                <a:solidFill>
                  <a:srgbClr val="FF0000"/>
                </a:solidFill>
                <a:latin typeface="Arial"/>
                <a:ea typeface="Arial"/>
                <a:cs typeface="Arial"/>
                <a:sym typeface="Arial"/>
              </a:rPr>
              <a:t>download (pull) </a:t>
            </a:r>
            <a:r>
              <a:rPr lang="en-US" sz="1600" b="0" i="0" u="none" strike="noStrike" cap="none" dirty="0">
                <a:solidFill>
                  <a:srgbClr val="000000"/>
                </a:solidFill>
                <a:latin typeface="Arial"/>
                <a:ea typeface="Arial"/>
                <a:cs typeface="Arial"/>
                <a:sym typeface="Arial"/>
              </a:rPr>
              <a:t>ready-made Docker images and also </a:t>
            </a:r>
            <a:r>
              <a:rPr lang="en-US" sz="1600" b="0" i="0" u="none" strike="noStrike" cap="none" dirty="0">
                <a:solidFill>
                  <a:srgbClr val="FF0000"/>
                </a:solidFill>
                <a:latin typeface="Arial"/>
                <a:ea typeface="Arial"/>
                <a:cs typeface="Arial"/>
                <a:sym typeface="Arial"/>
              </a:rPr>
              <a:t>upload (push) </a:t>
            </a:r>
            <a:r>
              <a:rPr lang="en-US" sz="1600" b="0" i="0" u="none" strike="noStrike" cap="none" dirty="0">
                <a:solidFill>
                  <a:srgbClr val="000000"/>
                </a:solidFill>
                <a:latin typeface="Arial"/>
                <a:ea typeface="Arial"/>
                <a:cs typeface="Arial"/>
                <a:sym typeface="Arial"/>
              </a:rPr>
              <a:t>your own images.</a:t>
            </a:r>
            <a:endParaRPr sz="1400" b="0" i="0" u="none" strike="noStrike" cap="none" dirty="0">
              <a:solidFill>
                <a:srgbClr val="000000"/>
              </a:solidFill>
              <a:latin typeface="Arial"/>
              <a:ea typeface="Arial"/>
              <a:cs typeface="Arial"/>
              <a:sym typeface="Arial"/>
            </a:endParaRPr>
          </a:p>
        </p:txBody>
      </p:sp>
      <p:sp>
        <p:nvSpPr>
          <p:cNvPr id="696" name="Google Shape;696;p100"/>
          <p:cNvSpPr/>
          <p:nvPr/>
        </p:nvSpPr>
        <p:spPr>
          <a:xfrm>
            <a:off x="249332" y="3549530"/>
            <a:ext cx="10069792" cy="16619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2060"/>
                </a:solidFill>
                <a:latin typeface="Arial"/>
                <a:ea typeface="Arial"/>
                <a:cs typeface="Arial"/>
                <a:sym typeface="Arial"/>
              </a:rPr>
              <a:t>Why Use Docker Hub?</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dirty="0">
                <a:solidFill>
                  <a:srgbClr val="FF0000"/>
                </a:solidFill>
                <a:latin typeface="Arial"/>
                <a:ea typeface="Arial"/>
                <a:cs typeface="Arial"/>
                <a:sym typeface="Arial"/>
              </a:rPr>
              <a:t>Ready-made images</a:t>
            </a:r>
            <a:r>
              <a:rPr lang="en-US" sz="1400" b="0" i="0" u="none" strike="noStrike" cap="none" dirty="0">
                <a:solidFill>
                  <a:srgbClr val="FF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Find thousands of pre-built images, including popular ones like Nginx, MySQL, Ubuntu, and more.</a:t>
            </a: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dirty="0">
                <a:solidFill>
                  <a:srgbClr val="FF0000"/>
                </a:solidFill>
                <a:latin typeface="Arial"/>
                <a:ea typeface="Arial"/>
                <a:cs typeface="Arial"/>
                <a:sym typeface="Arial"/>
              </a:rPr>
              <a:t>Easy sharing</a:t>
            </a:r>
            <a:r>
              <a:rPr lang="en-US" sz="1400" b="0" i="0" u="none" strike="noStrike" cap="none" dirty="0">
                <a:solidFill>
                  <a:srgbClr val="FF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Share your own Docker images with others or access images shared by the community.</a:t>
            </a: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dirty="0">
                <a:solidFill>
                  <a:srgbClr val="FF0000"/>
                </a:solidFill>
                <a:latin typeface="Arial"/>
                <a:ea typeface="Arial"/>
                <a:cs typeface="Arial"/>
                <a:sym typeface="Arial"/>
              </a:rPr>
              <a:t>Public and private repositories</a:t>
            </a:r>
            <a:r>
              <a:rPr lang="en-US" sz="1400" b="0" i="0" u="none" strike="noStrike" cap="none" dirty="0">
                <a:solidFill>
                  <a:srgbClr val="FF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You can store your Docker images either publicly (for free) or privately (for a fee).</a:t>
            </a:r>
            <a:endParaRPr sz="1400" b="0" i="0" u="none" strike="noStrike" cap="none" dirty="0">
              <a:solidFill>
                <a:srgbClr val="000000"/>
              </a:solidFill>
              <a:latin typeface="Arial"/>
              <a:ea typeface="Arial"/>
              <a:cs typeface="Arial"/>
              <a:sym typeface="Arial"/>
            </a:endParaRPr>
          </a:p>
        </p:txBody>
      </p:sp>
      <p:sp>
        <p:nvSpPr>
          <p:cNvPr id="697" name="Google Shape;697;p100"/>
          <p:cNvSpPr/>
          <p:nvPr/>
        </p:nvSpPr>
        <p:spPr>
          <a:xfrm>
            <a:off x="249332" y="873469"/>
            <a:ext cx="667362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2060"/>
                </a:solidFill>
                <a:latin typeface="Arial"/>
                <a:ea typeface="Arial"/>
                <a:cs typeface="Arial"/>
                <a:sym typeface="Arial"/>
              </a:rPr>
              <a:t>Centralized Place to Find, Share, and Store Docker Images!</a:t>
            </a:r>
            <a:endParaRPr sz="1400" b="0" i="0" u="none" strike="noStrike" cap="none">
              <a:solidFill>
                <a:srgbClr val="000000"/>
              </a:solidFill>
              <a:latin typeface="Arial"/>
              <a:ea typeface="Arial"/>
              <a:cs typeface="Arial"/>
              <a:sym typeface="Arial"/>
            </a:endParaRPr>
          </a:p>
        </p:txBody>
      </p:sp>
      <p:sp>
        <p:nvSpPr>
          <p:cNvPr id="3" name="Rectangle 2"/>
          <p:cNvSpPr/>
          <p:nvPr/>
        </p:nvSpPr>
        <p:spPr>
          <a:xfrm>
            <a:off x="3910294" y="314275"/>
            <a:ext cx="3943708" cy="307777"/>
          </a:xfrm>
          <a:prstGeom prst="rect">
            <a:avLst/>
          </a:prstGeom>
        </p:spPr>
        <p:txBody>
          <a:bodyPr wrap="none">
            <a:spAutoFit/>
          </a:bodyPr>
          <a:lstStyle/>
          <a:p>
            <a:r>
              <a:rPr lang="en-US" dirty="0">
                <a:solidFill>
                  <a:srgbClr val="002060"/>
                </a:solidFill>
              </a:rPr>
              <a:t>storage and distribution service for your images</a:t>
            </a:r>
          </a:p>
        </p:txBody>
      </p:sp>
      <p:sp>
        <p:nvSpPr>
          <p:cNvPr id="4" name="Right Arrow 3"/>
          <p:cNvSpPr/>
          <p:nvPr/>
        </p:nvSpPr>
        <p:spPr>
          <a:xfrm>
            <a:off x="3586143" y="384590"/>
            <a:ext cx="294967" cy="1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10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704" name="Google Shape;704;p101"/>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Docker </a:t>
            </a:r>
            <a:r>
              <a:rPr lang="en-US" sz="3200" b="1" i="0" u="none" strike="noStrike" cap="none" dirty="0" smtClean="0">
                <a:solidFill>
                  <a:srgbClr val="003C71"/>
                </a:solidFill>
                <a:latin typeface="Arial"/>
                <a:ea typeface="Arial"/>
                <a:cs typeface="Arial"/>
                <a:sym typeface="Arial"/>
              </a:rPr>
              <a:t>Architecture</a:t>
            </a:r>
            <a:endParaRPr sz="3200" b="1" i="0" u="none" strike="noStrike" cap="none" dirty="0">
              <a:solidFill>
                <a:srgbClr val="003C71"/>
              </a:solidFill>
              <a:latin typeface="Arial"/>
              <a:ea typeface="Arial"/>
              <a:cs typeface="Arial"/>
              <a:sym typeface="Arial"/>
            </a:endParaRPr>
          </a:p>
        </p:txBody>
      </p:sp>
      <p:sp>
        <p:nvSpPr>
          <p:cNvPr id="705" name="Google Shape;705;p101"/>
          <p:cNvSpPr txBox="1"/>
          <p:nvPr/>
        </p:nvSpPr>
        <p:spPr>
          <a:xfrm>
            <a:off x="8463644" y="5463159"/>
            <a:ext cx="295625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docker search &lt;keyword&gt;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docker pull &lt;image_name&gt;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docker push &lt;image_name&gt;</a:t>
            </a:r>
            <a:endParaRPr sz="1600" b="0" i="0" u="none" strike="noStrike" cap="none">
              <a:solidFill>
                <a:srgbClr val="000000"/>
              </a:solidFill>
              <a:latin typeface="Arial"/>
              <a:ea typeface="Arial"/>
              <a:cs typeface="Arial"/>
              <a:sym typeface="Arial"/>
            </a:endParaRPr>
          </a:p>
        </p:txBody>
      </p:sp>
      <p:pic>
        <p:nvPicPr>
          <p:cNvPr id="706" name="Google Shape;706;p101" descr="Image"/>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1727200" y="975360"/>
            <a:ext cx="8615680" cy="4680372"/>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10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723" name="Google Shape;723;p103"/>
          <p:cNvSpPr/>
          <p:nvPr/>
        </p:nvSpPr>
        <p:spPr>
          <a:xfrm>
            <a:off x="212128" y="162623"/>
            <a:ext cx="895219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Container Engine vs Container Runtime</a:t>
            </a:r>
            <a:endParaRPr sz="3200" b="1" i="0" u="none" strike="noStrike" cap="none">
              <a:solidFill>
                <a:srgbClr val="003C71"/>
              </a:solidFill>
              <a:latin typeface="Arial"/>
              <a:ea typeface="Arial"/>
              <a:cs typeface="Arial"/>
              <a:sym typeface="Arial"/>
            </a:endParaRPr>
          </a:p>
        </p:txBody>
      </p:sp>
      <p:pic>
        <p:nvPicPr>
          <p:cNvPr id="724" name="Google Shape;724;p103"/>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122331" y="1755325"/>
            <a:ext cx="5441854" cy="3198988"/>
          </a:xfrm>
          <a:prstGeom prst="rect">
            <a:avLst/>
          </a:prstGeom>
          <a:noFill/>
          <a:ln>
            <a:noFill/>
          </a:ln>
        </p:spPr>
      </p:pic>
      <p:sp>
        <p:nvSpPr>
          <p:cNvPr id="725" name="Google Shape;725;p103"/>
          <p:cNvSpPr/>
          <p:nvPr/>
        </p:nvSpPr>
        <p:spPr>
          <a:xfrm>
            <a:off x="660041" y="5027708"/>
            <a:ext cx="43620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https://www.docker.com/products/container-runtime/</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26" name="Google Shape;726;p103" descr="Image"/>
          <p:cNvPicPr preferRelativeResize="0"/>
          <p:nvPr/>
        </p:nvPicPr>
        <p:blipFill rotWithShape="1">
          <a:blip r:embed="rId6">
            <a:extLst>
              <a:ext uri="{28A0092B-C50C-407E-A947-70E740481C1C}">
                <a14:useLocalDpi xmlns:a14="http://schemas.microsoft.com/office/drawing/2010/main" val="0"/>
              </a:ext>
            </a:extLst>
          </a:blip>
          <a:srcRect/>
          <a:stretch/>
        </p:blipFill>
        <p:spPr>
          <a:xfrm>
            <a:off x="6468577" y="995954"/>
            <a:ext cx="4794349" cy="4618314"/>
          </a:xfrm>
          <a:prstGeom prst="rect">
            <a:avLst/>
          </a:prstGeom>
        </p:spPr>
      </p:pic>
      <p:sp>
        <p:nvSpPr>
          <p:cNvPr id="727" name="Google Shape;727;p103"/>
          <p:cNvSpPr txBox="1"/>
          <p:nvPr/>
        </p:nvSpPr>
        <p:spPr>
          <a:xfrm>
            <a:off x="9261365" y="1206259"/>
            <a:ext cx="13099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0C0"/>
                </a:solidFill>
                <a:latin typeface="Arial"/>
                <a:ea typeface="Arial"/>
                <a:cs typeface="Arial"/>
                <a:sym typeface="Arial"/>
              </a:rPr>
              <a:t>Docker UI/CLI</a:t>
            </a:r>
            <a:endParaRPr sz="1400" b="0" i="0" u="none" strike="noStrike" cap="none">
              <a:solidFill>
                <a:srgbClr val="0070C0"/>
              </a:solidFill>
              <a:latin typeface="Arial"/>
              <a:ea typeface="Arial"/>
              <a:cs typeface="Arial"/>
              <a:sym typeface="Arial"/>
            </a:endParaRPr>
          </a:p>
        </p:txBody>
      </p:sp>
      <p:sp>
        <p:nvSpPr>
          <p:cNvPr id="728" name="Google Shape;728;p103"/>
          <p:cNvSpPr txBox="1"/>
          <p:nvPr/>
        </p:nvSpPr>
        <p:spPr>
          <a:xfrm>
            <a:off x="10242721" y="2057478"/>
            <a:ext cx="2105142"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dirty="0" smtClean="0">
                <a:solidFill>
                  <a:srgbClr val="0070C0"/>
                </a:solidFill>
              </a:rPr>
              <a:t>Manage containers &amp; I</a:t>
            </a:r>
            <a:r>
              <a:rPr lang="en-US" sz="1400" b="0" i="0" u="none" strike="noStrike" cap="none" dirty="0" smtClean="0">
                <a:solidFill>
                  <a:srgbClr val="0070C0"/>
                </a:solidFill>
                <a:latin typeface="Arial"/>
                <a:ea typeface="Arial"/>
                <a:cs typeface="Arial"/>
                <a:sym typeface="Arial"/>
              </a:rPr>
              <a:t>nteracts with users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0070C0"/>
                </a:solidFill>
              </a:rPr>
              <a:t>a</a:t>
            </a:r>
            <a:r>
              <a:rPr lang="en-US" sz="1400" b="0" i="0" u="none" strike="noStrike" cap="none" dirty="0" smtClean="0">
                <a:solidFill>
                  <a:srgbClr val="0070C0"/>
                </a:solidFill>
                <a:latin typeface="Arial"/>
                <a:ea typeface="Arial"/>
                <a:cs typeface="Arial"/>
                <a:sym typeface="Arial"/>
              </a:rPr>
              <a:t>nd containerd</a:t>
            </a:r>
            <a:endParaRPr sz="1400" b="0" i="0" u="none" strike="noStrike" cap="none" dirty="0">
              <a:solidFill>
                <a:srgbClr val="0070C0"/>
              </a:solidFill>
              <a:latin typeface="Arial"/>
              <a:ea typeface="Arial"/>
              <a:cs typeface="Arial"/>
              <a:sym typeface="Arial"/>
            </a:endParaRPr>
          </a:p>
        </p:txBody>
      </p:sp>
      <p:sp>
        <p:nvSpPr>
          <p:cNvPr id="729" name="Google Shape;729;p103"/>
          <p:cNvSpPr txBox="1"/>
          <p:nvPr/>
        </p:nvSpPr>
        <p:spPr>
          <a:xfrm>
            <a:off x="9773393" y="3167247"/>
            <a:ext cx="2032001"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dirty="0" smtClean="0">
                <a:solidFill>
                  <a:srgbClr val="0070C0"/>
                </a:solidFill>
              </a:rPr>
              <a:t>Docker </a:t>
            </a:r>
            <a:r>
              <a:rPr lang="en-US" sz="1400" b="0" i="0" u="none" strike="noStrike" cap="none" dirty="0" smtClean="0">
                <a:solidFill>
                  <a:srgbClr val="0070C0"/>
                </a:solidFill>
                <a:latin typeface="Arial"/>
                <a:ea typeface="Arial"/>
                <a:cs typeface="Arial"/>
                <a:sym typeface="Arial"/>
              </a:rPr>
              <a:t>Engine </a:t>
            </a:r>
            <a:r>
              <a:rPr lang="en-US" sz="1400" b="0" i="0" u="none" strike="noStrike" cap="none" dirty="0">
                <a:solidFill>
                  <a:srgbClr val="0070C0"/>
                </a:solidFill>
                <a:latin typeface="Arial"/>
                <a:ea typeface="Arial"/>
                <a:cs typeface="Arial"/>
                <a:sym typeface="Arial"/>
              </a:rPr>
              <a:t>communicates with containerd</a:t>
            </a:r>
            <a:endParaRPr sz="1400" b="0" i="0" u="none" strike="noStrike" cap="none" dirty="0">
              <a:solidFill>
                <a:srgbClr val="0070C0"/>
              </a:solidFill>
              <a:latin typeface="Arial"/>
              <a:ea typeface="Arial"/>
              <a:cs typeface="Arial"/>
              <a:sym typeface="Arial"/>
            </a:endParaRPr>
          </a:p>
        </p:txBody>
      </p:sp>
      <p:sp>
        <p:nvSpPr>
          <p:cNvPr id="730" name="Google Shape;730;p103"/>
          <p:cNvSpPr txBox="1"/>
          <p:nvPr/>
        </p:nvSpPr>
        <p:spPr>
          <a:xfrm>
            <a:off x="7041071" y="5218618"/>
            <a:ext cx="389128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70C0"/>
                </a:solidFill>
                <a:latin typeface="Arial"/>
                <a:ea typeface="Arial"/>
                <a:cs typeface="Arial"/>
                <a:sym typeface="Arial"/>
              </a:rPr>
              <a:t>Containerd spins up </a:t>
            </a:r>
            <a:r>
              <a:rPr lang="en-US" sz="1400" b="0" i="0" u="none" strike="noStrike" cap="none" dirty="0" err="1">
                <a:solidFill>
                  <a:srgbClr val="0070C0"/>
                </a:solidFill>
                <a:latin typeface="Arial"/>
                <a:ea typeface="Arial"/>
                <a:cs typeface="Arial"/>
                <a:sym typeface="Arial"/>
              </a:rPr>
              <a:t>runc</a:t>
            </a:r>
            <a:r>
              <a:rPr lang="en-US" sz="1400" b="0" i="0" u="none" strike="noStrike" cap="none" dirty="0">
                <a:solidFill>
                  <a:srgbClr val="0070C0"/>
                </a:solidFill>
                <a:latin typeface="Arial"/>
                <a:ea typeface="Arial"/>
                <a:cs typeface="Arial"/>
                <a:sym typeface="Arial"/>
              </a:rPr>
              <a:t> to run containers </a:t>
            </a:r>
            <a:endParaRPr sz="1400" b="0" i="0" u="none" strike="noStrike" cap="none" dirty="0">
              <a:solidFill>
                <a:srgbClr val="0070C0"/>
              </a:solidFill>
              <a:latin typeface="Arial"/>
              <a:ea typeface="Arial"/>
              <a:cs typeface="Arial"/>
              <a:sym typeface="Arial"/>
            </a:endParaRPr>
          </a:p>
        </p:txBody>
      </p:sp>
      <p:pic>
        <p:nvPicPr>
          <p:cNvPr id="731" name="Google Shape;731;p103"/>
          <p:cNvPicPr preferRelativeResize="0"/>
          <p:nvPr/>
        </p:nvPicPr>
        <p:blipFill rotWithShape="1">
          <a:blip r:embed="rId7">
            <a:alphaModFix/>
            <a:extLst>
              <a:ext uri="{28A0092B-C50C-407E-A947-70E740481C1C}">
                <a14:useLocalDpi xmlns:a14="http://schemas.microsoft.com/office/drawing/2010/main" val="0"/>
              </a:ext>
            </a:extLst>
          </a:blip>
          <a:srcRect/>
          <a:stretch/>
        </p:blipFill>
        <p:spPr>
          <a:xfrm>
            <a:off x="6843284" y="2902350"/>
            <a:ext cx="1262381" cy="1245549"/>
          </a:xfrm>
          <a:prstGeom prst="rect">
            <a:avLst/>
          </a:prstGeom>
          <a:noFill/>
          <a:ln>
            <a:noFill/>
          </a:ln>
        </p:spPr>
      </p:pic>
      <p:pic>
        <p:nvPicPr>
          <p:cNvPr id="732" name="Google Shape;732;p103"/>
          <p:cNvPicPr preferRelativeResize="0"/>
          <p:nvPr/>
        </p:nvPicPr>
        <p:blipFill rotWithShape="1">
          <a:blip r:embed="rId8">
            <a:alphaModFix/>
          </a:blip>
          <a:srcRect/>
          <a:stretch/>
        </p:blipFill>
        <p:spPr>
          <a:xfrm>
            <a:off x="6265377" y="1354269"/>
            <a:ext cx="1933394" cy="817975"/>
          </a:xfrm>
          <a:prstGeom prst="rect">
            <a:avLst/>
          </a:prstGeom>
          <a:noFill/>
          <a:ln>
            <a:noFill/>
          </a:ln>
        </p:spPr>
      </p:pic>
      <p:sp>
        <p:nvSpPr>
          <p:cNvPr id="733" name="Google Shape;733;p103"/>
          <p:cNvSpPr/>
          <p:nvPr/>
        </p:nvSpPr>
        <p:spPr>
          <a:xfrm>
            <a:off x="1234418" y="726319"/>
            <a:ext cx="89521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2400" b="0" i="0" u="none" strike="noStrike" cap="none">
                <a:solidFill>
                  <a:srgbClr val="003C71"/>
                </a:solidFill>
                <a:latin typeface="Arial"/>
                <a:ea typeface="Arial"/>
                <a:cs typeface="Arial"/>
                <a:sym typeface="Arial"/>
              </a:rPr>
              <a:t>Driver’s dashboard vs Engine inside the car</a:t>
            </a:r>
            <a:endParaRPr sz="2400" b="0" i="0" u="none" strike="noStrike" cap="none">
              <a:solidFill>
                <a:srgbClr val="003C71"/>
              </a:solidFill>
              <a:latin typeface="Arial"/>
              <a:ea typeface="Arial"/>
              <a:cs typeface="Arial"/>
              <a:sym typeface="Arial"/>
            </a:endParaRPr>
          </a:p>
        </p:txBody>
      </p:sp>
      <p:sp>
        <p:nvSpPr>
          <p:cNvPr id="734" name="Google Shape;734;p103"/>
          <p:cNvSpPr/>
          <p:nvPr/>
        </p:nvSpPr>
        <p:spPr>
          <a:xfrm>
            <a:off x="1459817" y="5659878"/>
            <a:ext cx="5234914" cy="10772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0070C0"/>
                </a:solidFill>
                <a:latin typeface="Arial"/>
                <a:ea typeface="Arial"/>
                <a:cs typeface="Arial"/>
                <a:sym typeface="Arial"/>
              </a:rPr>
              <a:t>Docker itself is a </a:t>
            </a:r>
            <a:r>
              <a:rPr lang="en-US" sz="1600" b="1" i="0" u="none" strike="noStrike" cap="none" dirty="0">
                <a:solidFill>
                  <a:srgbClr val="0070C0"/>
                </a:solidFill>
                <a:latin typeface="Arial"/>
                <a:ea typeface="Arial"/>
                <a:cs typeface="Arial"/>
                <a:sym typeface="Arial"/>
              </a:rPr>
              <a:t>container engine</a:t>
            </a:r>
            <a:r>
              <a:rPr lang="en-US" sz="1600" b="0" i="0" u="none" strike="noStrike" cap="none" dirty="0">
                <a:solidFill>
                  <a:srgbClr val="0070C0"/>
                </a:solidFill>
                <a:latin typeface="Arial"/>
                <a:ea typeface="Arial"/>
                <a:cs typeface="Arial"/>
                <a:sym typeface="Arial"/>
              </a:rPr>
              <a:t>, and relies on </a:t>
            </a:r>
            <a:r>
              <a:rPr lang="en-US" sz="1600" b="1" i="0" u="none" strike="noStrike" cap="none" dirty="0">
                <a:solidFill>
                  <a:srgbClr val="0070C0"/>
                </a:solidFill>
                <a:latin typeface="Arial"/>
                <a:ea typeface="Arial"/>
                <a:cs typeface="Arial"/>
                <a:sym typeface="Arial"/>
              </a:rPr>
              <a:t>container runtimes</a:t>
            </a:r>
            <a:r>
              <a:rPr lang="en-US" sz="1600" b="0" i="0" u="none" strike="noStrike" cap="none" dirty="0">
                <a:solidFill>
                  <a:srgbClr val="0070C0"/>
                </a:solidFill>
                <a:latin typeface="Arial"/>
                <a:ea typeface="Arial"/>
                <a:cs typeface="Arial"/>
                <a:sym typeface="Arial"/>
              </a:rPr>
              <a:t> under the hood to actually run the containers. In modern Docker </a:t>
            </a:r>
            <a:r>
              <a:rPr lang="en-US" sz="1600" b="0" i="0" u="none" strike="noStrike" cap="none" dirty="0" smtClean="0">
                <a:solidFill>
                  <a:srgbClr val="0070C0"/>
                </a:solidFill>
                <a:latin typeface="Arial"/>
                <a:ea typeface="Arial"/>
                <a:cs typeface="Arial"/>
                <a:sym typeface="Arial"/>
              </a:rPr>
              <a:t>setups, </a:t>
            </a:r>
            <a:r>
              <a:rPr lang="en-US" sz="1600" b="1" i="0" u="none" strike="noStrike" cap="none" dirty="0">
                <a:solidFill>
                  <a:srgbClr val="0070C0"/>
                </a:solidFill>
                <a:latin typeface="Arial"/>
                <a:ea typeface="Arial"/>
                <a:cs typeface="Arial"/>
                <a:sym typeface="Arial"/>
              </a:rPr>
              <a:t>Containerd</a:t>
            </a:r>
            <a:r>
              <a:rPr lang="en-US" sz="1600" b="0" i="0" u="none" strike="noStrike" cap="none" dirty="0">
                <a:solidFill>
                  <a:srgbClr val="0070C0"/>
                </a:solidFill>
                <a:latin typeface="Arial"/>
                <a:ea typeface="Arial"/>
                <a:cs typeface="Arial"/>
                <a:sym typeface="Arial"/>
              </a:rPr>
              <a:t> is the default runtime for managing the lifecycle of </a:t>
            </a:r>
            <a:r>
              <a:rPr lang="en-US" sz="1600" b="0" i="0" u="none" strike="noStrike" cap="none" dirty="0" smtClean="0">
                <a:solidFill>
                  <a:srgbClr val="0070C0"/>
                </a:solidFill>
                <a:latin typeface="Arial"/>
                <a:ea typeface="Arial"/>
                <a:cs typeface="Arial"/>
                <a:sym typeface="Arial"/>
              </a:rPr>
              <a:t>containers.</a:t>
            </a: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7316819" y="5659878"/>
            <a:ext cx="4115230" cy="523220"/>
          </a:xfrm>
          <a:prstGeom prst="rect">
            <a:avLst/>
          </a:prstGeom>
        </p:spPr>
        <p:txBody>
          <a:bodyPr wrap="none">
            <a:spAutoFit/>
          </a:bodyPr>
          <a:lstStyle/>
          <a:p>
            <a:r>
              <a:rPr lang="en-US" b="1" dirty="0" smtClean="0">
                <a:solidFill>
                  <a:srgbClr val="002060"/>
                </a:solidFill>
              </a:rPr>
              <a:t>containerd</a:t>
            </a:r>
            <a:r>
              <a:rPr lang="en-US" dirty="0">
                <a:solidFill>
                  <a:srgbClr val="002060"/>
                </a:solidFill>
              </a:rPr>
              <a:t> → </a:t>
            </a:r>
            <a:r>
              <a:rPr lang="en-US" dirty="0" smtClean="0">
                <a:solidFill>
                  <a:srgbClr val="002060"/>
                </a:solidFill>
              </a:rPr>
              <a:t>Handles </a:t>
            </a:r>
            <a:r>
              <a:rPr lang="en-US" dirty="0">
                <a:solidFill>
                  <a:srgbClr val="002060"/>
                </a:solidFill>
              </a:rPr>
              <a:t>container lifecycle. </a:t>
            </a:r>
            <a:endParaRPr lang="en-US" dirty="0" smtClean="0">
              <a:solidFill>
                <a:srgbClr val="002060"/>
              </a:solidFill>
            </a:endParaRPr>
          </a:p>
          <a:p>
            <a:r>
              <a:rPr lang="en-US" b="1" dirty="0" err="1" smtClean="0">
                <a:solidFill>
                  <a:srgbClr val="002060"/>
                </a:solidFill>
              </a:rPr>
              <a:t>runc</a:t>
            </a:r>
            <a:r>
              <a:rPr lang="en-US" dirty="0" smtClean="0">
                <a:solidFill>
                  <a:srgbClr val="002060"/>
                </a:solidFill>
              </a:rPr>
              <a:t> </a:t>
            </a:r>
            <a:r>
              <a:rPr lang="en-US" dirty="0">
                <a:solidFill>
                  <a:srgbClr val="002060"/>
                </a:solidFill>
              </a:rPr>
              <a:t>→ </a:t>
            </a:r>
            <a:r>
              <a:rPr lang="en-US" dirty="0" smtClean="0">
                <a:solidFill>
                  <a:srgbClr val="002060"/>
                </a:solidFill>
              </a:rPr>
              <a:t>Low-level runtime to executes </a:t>
            </a:r>
            <a:r>
              <a:rPr lang="en-US" dirty="0">
                <a:solidFill>
                  <a:srgbClr val="002060"/>
                </a:solidFill>
              </a:rPr>
              <a:t>containers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104"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741" name="Google Shape;741;p104"/>
          <p:cNvSpPr/>
          <p:nvPr/>
        </p:nvSpPr>
        <p:spPr>
          <a:xfrm>
            <a:off x="212128" y="162623"/>
            <a:ext cx="895219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Container Engine vs Container Runtime</a:t>
            </a:r>
            <a:endParaRPr sz="3200" b="1" i="0" u="none" strike="noStrike" cap="none">
              <a:solidFill>
                <a:srgbClr val="003C71"/>
              </a:solidFill>
              <a:latin typeface="Arial"/>
              <a:ea typeface="Arial"/>
              <a:cs typeface="Arial"/>
              <a:sym typeface="Arial"/>
            </a:endParaRPr>
          </a:p>
        </p:txBody>
      </p:sp>
      <p:pic>
        <p:nvPicPr>
          <p:cNvPr id="742" name="Google Shape;742;p104" descr="Image"/>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1574800" y="1254412"/>
            <a:ext cx="9591040" cy="4961132"/>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5"/>
          <p:cNvSpPr txBox="1">
            <a:spLocks noGrp="1"/>
          </p:cNvSpPr>
          <p:nvPr>
            <p:ph type="body" idx="1"/>
          </p:nvPr>
        </p:nvSpPr>
        <p:spPr>
          <a:xfrm>
            <a:off x="487680" y="1275079"/>
            <a:ext cx="10972800" cy="4967603"/>
          </a:xfrm>
          <a:prstGeom prst="rect">
            <a:avLst/>
          </a:prstGeom>
          <a:noFill/>
          <a:ln>
            <a:noFill/>
          </a:ln>
        </p:spPr>
        <p:txBody>
          <a:bodyPr spcFirstLastPara="1" wrap="square" lIns="121850" tIns="121850" rIns="121850" bIns="121850" anchor="t" anchorCtr="0">
            <a:normAutofit/>
          </a:bodyPr>
          <a:lstStyle/>
          <a:p>
            <a:pPr marL="0" lvl="0" indent="0" algn="l" rtl="0">
              <a:lnSpc>
                <a:spcPct val="100000"/>
              </a:lnSpc>
              <a:spcBef>
                <a:spcPts val="0"/>
              </a:spcBef>
              <a:spcAft>
                <a:spcPts val="0"/>
              </a:spcAft>
              <a:buSzPts val="1200"/>
              <a:buNone/>
            </a:pPr>
            <a:r>
              <a:rPr lang="en-US" sz="1600" dirty="0" err="1">
                <a:latin typeface="+mj-lt"/>
              </a:rPr>
              <a:t>ubuntu@maas</a:t>
            </a:r>
            <a:r>
              <a:rPr lang="en-US" sz="1600" dirty="0">
                <a:latin typeface="+mj-lt"/>
              </a:rPr>
              <a:t>:~$ </a:t>
            </a:r>
            <a:r>
              <a:rPr lang="en-US" sz="1600" dirty="0" err="1">
                <a:solidFill>
                  <a:srgbClr val="FF0000"/>
                </a:solidFill>
                <a:latin typeface="+mj-lt"/>
              </a:rPr>
              <a:t>docker</a:t>
            </a:r>
            <a:r>
              <a:rPr lang="en-US" sz="1600" dirty="0">
                <a:solidFill>
                  <a:srgbClr val="FF0000"/>
                </a:solidFill>
                <a:latin typeface="+mj-lt"/>
              </a:rPr>
              <a:t> network list</a:t>
            </a:r>
            <a:endParaRPr sz="1600" dirty="0">
              <a:solidFill>
                <a:srgbClr val="FF0000"/>
              </a:solidFill>
              <a:latin typeface="+mj-lt"/>
            </a:endParaRPr>
          </a:p>
          <a:p>
            <a:pPr marL="0" lvl="0" indent="0" algn="l" rtl="0">
              <a:lnSpc>
                <a:spcPct val="100000"/>
              </a:lnSpc>
              <a:spcBef>
                <a:spcPts val="0"/>
              </a:spcBef>
              <a:spcAft>
                <a:spcPts val="0"/>
              </a:spcAft>
              <a:buSzPts val="1200"/>
              <a:buNone/>
            </a:pPr>
            <a:r>
              <a:rPr lang="en-US" sz="1600" dirty="0">
                <a:latin typeface="+mj-lt"/>
              </a:rPr>
              <a:t>NETWORK ID        NAME                DRIVER              SCOPE</a:t>
            </a:r>
            <a:endParaRPr sz="1600" dirty="0">
              <a:latin typeface="+mj-lt"/>
            </a:endParaRPr>
          </a:p>
          <a:p>
            <a:pPr marL="0" lvl="0" indent="0" algn="l" rtl="0">
              <a:lnSpc>
                <a:spcPct val="100000"/>
              </a:lnSpc>
              <a:spcBef>
                <a:spcPts val="0"/>
              </a:spcBef>
              <a:spcAft>
                <a:spcPts val="0"/>
              </a:spcAft>
              <a:buSzPts val="1200"/>
              <a:buNone/>
            </a:pPr>
            <a:r>
              <a:rPr lang="en-US" sz="1600" b="1" dirty="0">
                <a:latin typeface="+mj-lt"/>
              </a:rPr>
              <a:t>8af9761e54f3          bridge              </a:t>
            </a:r>
            <a:r>
              <a:rPr lang="en-US" sz="1600" b="1" dirty="0" err="1">
                <a:latin typeface="+mj-lt"/>
              </a:rPr>
              <a:t>bridge</a:t>
            </a:r>
            <a:r>
              <a:rPr lang="en-US" sz="1600" b="1" dirty="0">
                <a:latin typeface="+mj-lt"/>
              </a:rPr>
              <a:t>            	      local</a:t>
            </a:r>
            <a:endParaRPr sz="1600" dirty="0">
              <a:latin typeface="+mj-lt"/>
            </a:endParaRPr>
          </a:p>
          <a:p>
            <a:pPr marL="0" lvl="0" indent="0" algn="l" rtl="0">
              <a:lnSpc>
                <a:spcPct val="100000"/>
              </a:lnSpc>
              <a:spcBef>
                <a:spcPts val="0"/>
              </a:spcBef>
              <a:spcAft>
                <a:spcPts val="0"/>
              </a:spcAft>
              <a:buSzPts val="1200"/>
              <a:buNone/>
            </a:pPr>
            <a:r>
              <a:rPr lang="en-US" sz="1600" dirty="0">
                <a:latin typeface="+mj-lt"/>
              </a:rPr>
              <a:t>b28ea5ab384d        host                   </a:t>
            </a:r>
            <a:r>
              <a:rPr lang="en-US" sz="1600" dirty="0" err="1">
                <a:latin typeface="+mj-lt"/>
              </a:rPr>
              <a:t>host</a:t>
            </a:r>
            <a:r>
              <a:rPr lang="en-US" sz="1600" dirty="0">
                <a:latin typeface="+mj-lt"/>
              </a:rPr>
              <a:t>               	      local</a:t>
            </a:r>
            <a:endParaRPr sz="1600" dirty="0">
              <a:latin typeface="+mj-lt"/>
            </a:endParaRPr>
          </a:p>
          <a:p>
            <a:pPr marL="0" lvl="0" indent="0" algn="l" rtl="0">
              <a:lnSpc>
                <a:spcPct val="100000"/>
              </a:lnSpc>
              <a:spcBef>
                <a:spcPts val="0"/>
              </a:spcBef>
              <a:spcAft>
                <a:spcPts val="0"/>
              </a:spcAft>
              <a:buSzPts val="1200"/>
              <a:buNone/>
            </a:pPr>
            <a:r>
              <a:rPr lang="en-US" sz="1600" dirty="0">
                <a:latin typeface="+mj-lt"/>
              </a:rPr>
              <a:t>8e6e052ffe98          none                  null                       local</a:t>
            </a:r>
            <a:endParaRPr sz="1600" dirty="0">
              <a:latin typeface="+mj-lt"/>
            </a:endParaRPr>
          </a:p>
          <a:p>
            <a:pPr marL="0" lvl="0" indent="0" algn="l" rtl="0">
              <a:lnSpc>
                <a:spcPct val="100000"/>
              </a:lnSpc>
              <a:spcBef>
                <a:spcPts val="0"/>
              </a:spcBef>
              <a:spcAft>
                <a:spcPts val="0"/>
              </a:spcAft>
              <a:buSzPts val="1200"/>
              <a:buNone/>
            </a:pPr>
            <a:endParaRPr sz="1600" dirty="0">
              <a:latin typeface="+mj-lt"/>
            </a:endParaRPr>
          </a:p>
          <a:p>
            <a:pPr marL="0" lvl="0" indent="0" algn="l" rtl="0">
              <a:lnSpc>
                <a:spcPct val="100000"/>
              </a:lnSpc>
              <a:spcBef>
                <a:spcPts val="0"/>
              </a:spcBef>
              <a:spcAft>
                <a:spcPts val="0"/>
              </a:spcAft>
              <a:buSzPts val="1200"/>
              <a:buNone/>
            </a:pPr>
            <a:endParaRPr sz="1600" dirty="0">
              <a:latin typeface="+mj-lt"/>
            </a:endParaRPr>
          </a:p>
          <a:p>
            <a:pPr marL="0" lvl="0" indent="0" algn="l" rtl="0">
              <a:lnSpc>
                <a:spcPct val="100000"/>
              </a:lnSpc>
              <a:spcBef>
                <a:spcPts val="0"/>
              </a:spcBef>
              <a:spcAft>
                <a:spcPts val="0"/>
              </a:spcAft>
              <a:buSzPts val="1200"/>
              <a:buNone/>
            </a:pPr>
            <a:r>
              <a:rPr lang="en-US" sz="1600" dirty="0" err="1">
                <a:latin typeface="+mj-lt"/>
              </a:rPr>
              <a:t>ubuntu@maas</a:t>
            </a:r>
            <a:r>
              <a:rPr lang="en-US" sz="1600" dirty="0">
                <a:latin typeface="+mj-lt"/>
              </a:rPr>
              <a:t>:~$ </a:t>
            </a:r>
            <a:r>
              <a:rPr lang="en-US" sz="1600" dirty="0" err="1">
                <a:solidFill>
                  <a:srgbClr val="FF0000"/>
                </a:solidFill>
                <a:latin typeface="+mj-lt"/>
              </a:rPr>
              <a:t>docker</a:t>
            </a:r>
            <a:r>
              <a:rPr lang="en-US" sz="1600" dirty="0">
                <a:solidFill>
                  <a:srgbClr val="FF0000"/>
                </a:solidFill>
                <a:latin typeface="+mj-lt"/>
              </a:rPr>
              <a:t> network inspect bridge | </a:t>
            </a:r>
            <a:r>
              <a:rPr lang="en-US" sz="1600" dirty="0" err="1">
                <a:solidFill>
                  <a:srgbClr val="FF0000"/>
                </a:solidFill>
                <a:latin typeface="+mj-lt"/>
              </a:rPr>
              <a:t>grep</a:t>
            </a:r>
            <a:r>
              <a:rPr lang="en-US" sz="1600" dirty="0">
                <a:solidFill>
                  <a:srgbClr val="FF0000"/>
                </a:solidFill>
                <a:latin typeface="+mj-lt"/>
              </a:rPr>
              <a:t> bridge.name</a:t>
            </a:r>
            <a:endParaRPr sz="1600" dirty="0">
              <a:solidFill>
                <a:srgbClr val="FF0000"/>
              </a:solidFill>
              <a:latin typeface="+mj-lt"/>
            </a:endParaRPr>
          </a:p>
          <a:p>
            <a:pPr marL="0" lvl="0" indent="0" algn="l" rtl="0">
              <a:lnSpc>
                <a:spcPct val="100000"/>
              </a:lnSpc>
              <a:spcBef>
                <a:spcPts val="0"/>
              </a:spcBef>
              <a:spcAft>
                <a:spcPts val="0"/>
              </a:spcAft>
              <a:buSzPts val="1200"/>
              <a:buNone/>
            </a:pPr>
            <a:r>
              <a:rPr lang="en-US" sz="1600" dirty="0">
                <a:latin typeface="+mj-lt"/>
              </a:rPr>
              <a:t>            "com.docker.network.bridge.name": "docker0",</a:t>
            </a:r>
            <a:endParaRPr sz="1600" dirty="0">
              <a:latin typeface="+mj-lt"/>
            </a:endParaRPr>
          </a:p>
          <a:p>
            <a:pPr marL="0" lvl="0" indent="0" algn="l" rtl="0">
              <a:lnSpc>
                <a:spcPct val="100000"/>
              </a:lnSpc>
              <a:spcBef>
                <a:spcPts val="0"/>
              </a:spcBef>
              <a:spcAft>
                <a:spcPts val="0"/>
              </a:spcAft>
              <a:buSzPts val="1200"/>
              <a:buNone/>
            </a:pPr>
            <a:endParaRPr sz="1600" dirty="0">
              <a:latin typeface="+mj-lt"/>
            </a:endParaRPr>
          </a:p>
          <a:p>
            <a:pPr marL="0" lvl="0" indent="0" algn="l" rtl="0">
              <a:lnSpc>
                <a:spcPct val="100000"/>
              </a:lnSpc>
              <a:spcBef>
                <a:spcPts val="0"/>
              </a:spcBef>
              <a:spcAft>
                <a:spcPts val="0"/>
              </a:spcAft>
              <a:buSzPts val="1200"/>
              <a:buNone/>
            </a:pPr>
            <a:endParaRPr sz="1600" dirty="0">
              <a:latin typeface="+mj-lt"/>
            </a:endParaRPr>
          </a:p>
          <a:p>
            <a:pPr marL="0" lvl="0" indent="0" algn="l" rtl="0">
              <a:lnSpc>
                <a:spcPct val="100000"/>
              </a:lnSpc>
              <a:spcBef>
                <a:spcPts val="0"/>
              </a:spcBef>
              <a:spcAft>
                <a:spcPts val="0"/>
              </a:spcAft>
              <a:buSzPts val="1200"/>
              <a:buNone/>
            </a:pPr>
            <a:r>
              <a:rPr lang="en-US" sz="1600" dirty="0" err="1">
                <a:latin typeface="+mj-lt"/>
              </a:rPr>
              <a:t>ubuntu@maas</a:t>
            </a:r>
            <a:r>
              <a:rPr lang="en-US" sz="1600" dirty="0">
                <a:latin typeface="+mj-lt"/>
              </a:rPr>
              <a:t>:~$ </a:t>
            </a:r>
            <a:r>
              <a:rPr lang="en-US" sz="1600" dirty="0" err="1">
                <a:solidFill>
                  <a:srgbClr val="FF0000"/>
                </a:solidFill>
                <a:latin typeface="+mj-lt"/>
              </a:rPr>
              <a:t>brctl</a:t>
            </a:r>
            <a:r>
              <a:rPr lang="en-US" sz="1600" dirty="0">
                <a:solidFill>
                  <a:srgbClr val="FF0000"/>
                </a:solidFill>
                <a:latin typeface="+mj-lt"/>
              </a:rPr>
              <a:t> show</a:t>
            </a:r>
            <a:endParaRPr sz="1600" dirty="0">
              <a:solidFill>
                <a:srgbClr val="FF0000"/>
              </a:solidFill>
              <a:latin typeface="+mj-lt"/>
            </a:endParaRPr>
          </a:p>
          <a:p>
            <a:pPr marL="0" lvl="0" indent="0" algn="l" rtl="0">
              <a:lnSpc>
                <a:spcPct val="100000"/>
              </a:lnSpc>
              <a:spcBef>
                <a:spcPts val="0"/>
              </a:spcBef>
              <a:spcAft>
                <a:spcPts val="0"/>
              </a:spcAft>
              <a:buSzPts val="1200"/>
              <a:buNone/>
            </a:pPr>
            <a:r>
              <a:rPr lang="en-US" sz="1600" dirty="0">
                <a:latin typeface="+mj-lt"/>
              </a:rPr>
              <a:t>bridge name	bridge id		STP enabled	interfaces</a:t>
            </a:r>
            <a:endParaRPr sz="1600" dirty="0">
              <a:latin typeface="+mj-lt"/>
            </a:endParaRPr>
          </a:p>
          <a:p>
            <a:pPr marL="0" lvl="0" indent="0" algn="l" rtl="0">
              <a:lnSpc>
                <a:spcPct val="100000"/>
              </a:lnSpc>
              <a:spcBef>
                <a:spcPts val="0"/>
              </a:spcBef>
              <a:spcAft>
                <a:spcPts val="0"/>
              </a:spcAft>
              <a:buSzPts val="1200"/>
              <a:buNone/>
            </a:pPr>
            <a:r>
              <a:rPr lang="en-US" sz="1600" b="1" dirty="0">
                <a:latin typeface="+mj-lt"/>
              </a:rPr>
              <a:t>docker0</a:t>
            </a:r>
            <a:r>
              <a:rPr lang="en-US" sz="1600" b="0" dirty="0">
                <a:latin typeface="+mj-lt"/>
              </a:rPr>
              <a:t>		8000.0242673cc920	no		veth0ff5048</a:t>
            </a:r>
            <a:endParaRPr sz="1600" dirty="0">
              <a:latin typeface="+mj-lt"/>
            </a:endParaRPr>
          </a:p>
          <a:p>
            <a:pPr marL="0" lvl="0" indent="0" algn="l" rtl="0">
              <a:lnSpc>
                <a:spcPct val="100000"/>
              </a:lnSpc>
              <a:spcBef>
                <a:spcPts val="0"/>
              </a:spcBef>
              <a:spcAft>
                <a:spcPts val="0"/>
              </a:spcAft>
              <a:buSzPts val="1200"/>
              <a:buNone/>
            </a:pPr>
            <a:r>
              <a:rPr lang="en-US" sz="1600" dirty="0">
                <a:latin typeface="+mj-lt"/>
              </a:rPr>
              <a:t>virbr0		8000.5254004a6f48	yes		virbr0-nic</a:t>
            </a:r>
            <a:endParaRPr sz="1600" dirty="0">
              <a:latin typeface="+mj-lt"/>
            </a:endParaRPr>
          </a:p>
        </p:txBody>
      </p:sp>
      <p:sp>
        <p:nvSpPr>
          <p:cNvPr id="748" name="Google Shape;748;p105"/>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Container Networking</a:t>
            </a:r>
            <a:endParaRPr sz="3200" b="1" i="0" u="none" strike="noStrike" cap="none">
              <a:solidFill>
                <a:srgbClr val="003C71"/>
              </a:solidFill>
              <a:latin typeface="Arial"/>
              <a:ea typeface="Arial"/>
              <a:cs typeface="Arial"/>
              <a:sym typeface="Arial"/>
            </a:endParaRPr>
          </a:p>
        </p:txBody>
      </p:sp>
      <p:pic>
        <p:nvPicPr>
          <p:cNvPr id="749" name="Google Shape;749;p105"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6"/>
          <p:cNvSpPr txBox="1">
            <a:spLocks noGrp="1"/>
          </p:cNvSpPr>
          <p:nvPr>
            <p:ph type="body" idx="1"/>
          </p:nvPr>
        </p:nvSpPr>
        <p:spPr>
          <a:xfrm>
            <a:off x="609600" y="1600199"/>
            <a:ext cx="10972800" cy="4967603"/>
          </a:xfrm>
          <a:prstGeom prst="rect">
            <a:avLst/>
          </a:prstGeom>
          <a:noFill/>
          <a:ln>
            <a:noFill/>
          </a:ln>
        </p:spPr>
        <p:txBody>
          <a:bodyPr spcFirstLastPara="1" wrap="square" lIns="121850" tIns="121850" rIns="121850" bIns="121850" anchor="t" anchorCtr="0">
            <a:normAutofit/>
          </a:bodyPr>
          <a:lstStyle/>
          <a:p>
            <a:pPr marL="0" lvl="0" indent="0" algn="l" rtl="0">
              <a:lnSpc>
                <a:spcPct val="100000"/>
              </a:lnSpc>
              <a:spcBef>
                <a:spcPts val="0"/>
              </a:spcBef>
              <a:spcAft>
                <a:spcPts val="0"/>
              </a:spcAft>
              <a:buSzPts val="1200"/>
              <a:buNone/>
            </a:pPr>
            <a:r>
              <a:rPr lang="en-US" sz="1600" dirty="0" err="1">
                <a:latin typeface="+mj-lt"/>
              </a:rPr>
              <a:t>ubuntu@maas</a:t>
            </a:r>
            <a:r>
              <a:rPr lang="en-US" sz="1600" dirty="0">
                <a:latin typeface="+mj-lt"/>
              </a:rPr>
              <a:t>:~$ </a:t>
            </a:r>
            <a:r>
              <a:rPr lang="en-US" sz="1600" dirty="0" err="1">
                <a:solidFill>
                  <a:srgbClr val="FF0000"/>
                </a:solidFill>
                <a:latin typeface="+mj-lt"/>
              </a:rPr>
              <a:t>sudo</a:t>
            </a:r>
            <a:r>
              <a:rPr lang="en-US" sz="1600" dirty="0">
                <a:solidFill>
                  <a:srgbClr val="FF0000"/>
                </a:solidFill>
                <a:latin typeface="+mj-lt"/>
              </a:rPr>
              <a:t> </a:t>
            </a:r>
            <a:r>
              <a:rPr lang="en-US" sz="1600" dirty="0" err="1">
                <a:solidFill>
                  <a:srgbClr val="FF0000"/>
                </a:solidFill>
                <a:latin typeface="+mj-lt"/>
              </a:rPr>
              <a:t>iptables</a:t>
            </a:r>
            <a:r>
              <a:rPr lang="en-US" sz="1600" dirty="0">
                <a:solidFill>
                  <a:srgbClr val="FF0000"/>
                </a:solidFill>
                <a:latin typeface="+mj-lt"/>
              </a:rPr>
              <a:t>-save | </a:t>
            </a:r>
            <a:r>
              <a:rPr lang="en-US" sz="1600" dirty="0" err="1">
                <a:solidFill>
                  <a:srgbClr val="FF0000"/>
                </a:solidFill>
                <a:latin typeface="+mj-lt"/>
              </a:rPr>
              <a:t>grep</a:t>
            </a:r>
            <a:r>
              <a:rPr lang="en-US" sz="1600" dirty="0">
                <a:solidFill>
                  <a:srgbClr val="FF0000"/>
                </a:solidFill>
                <a:latin typeface="+mj-lt"/>
              </a:rPr>
              <a:t> </a:t>
            </a:r>
            <a:r>
              <a:rPr lang="en-US" sz="1600" dirty="0" err="1">
                <a:solidFill>
                  <a:srgbClr val="FF0000"/>
                </a:solidFill>
                <a:latin typeface="+mj-lt"/>
              </a:rPr>
              <a:t>docker</a:t>
            </a:r>
            <a:endParaRPr dirty="0">
              <a:solidFill>
                <a:srgbClr val="FF0000"/>
              </a:solidFill>
              <a:latin typeface="+mj-lt"/>
            </a:endParaRPr>
          </a:p>
          <a:p>
            <a:pPr marL="0" lvl="0" indent="0" algn="l" rtl="0">
              <a:lnSpc>
                <a:spcPct val="100000"/>
              </a:lnSpc>
              <a:spcBef>
                <a:spcPts val="0"/>
              </a:spcBef>
              <a:spcAft>
                <a:spcPts val="0"/>
              </a:spcAft>
              <a:buSzPts val="1200"/>
              <a:buNone/>
            </a:pPr>
            <a:r>
              <a:rPr lang="en-US" sz="1600" dirty="0">
                <a:latin typeface="+mj-lt"/>
              </a:rPr>
              <a:t>-A POSTROUTING -s 172.17.0.0/16 ! -o docker0 -j MASQUERADE</a:t>
            </a:r>
            <a:endParaRPr dirty="0">
              <a:latin typeface="+mj-lt"/>
            </a:endParaRPr>
          </a:p>
          <a:p>
            <a:pPr marL="0" lvl="0" indent="0" algn="l" rtl="0">
              <a:lnSpc>
                <a:spcPct val="100000"/>
              </a:lnSpc>
              <a:spcBef>
                <a:spcPts val="0"/>
              </a:spcBef>
              <a:spcAft>
                <a:spcPts val="0"/>
              </a:spcAft>
              <a:buSzPts val="1200"/>
              <a:buNone/>
            </a:pPr>
            <a:r>
              <a:rPr lang="en-US" sz="1600" dirty="0">
                <a:latin typeface="+mj-lt"/>
              </a:rPr>
              <a:t>-A DOCKER -</a:t>
            </a:r>
            <a:r>
              <a:rPr lang="en-US" sz="1600" dirty="0" err="1">
                <a:latin typeface="+mj-lt"/>
              </a:rPr>
              <a:t>i</a:t>
            </a:r>
            <a:r>
              <a:rPr lang="en-US" sz="1600" dirty="0">
                <a:latin typeface="+mj-lt"/>
              </a:rPr>
              <a:t> docker0 -j RETURN</a:t>
            </a:r>
            <a:endParaRPr dirty="0">
              <a:latin typeface="+mj-lt"/>
            </a:endParaRPr>
          </a:p>
          <a:p>
            <a:pPr marL="0" lvl="0" indent="0" algn="l" rtl="0">
              <a:lnSpc>
                <a:spcPct val="100000"/>
              </a:lnSpc>
              <a:spcBef>
                <a:spcPts val="0"/>
              </a:spcBef>
              <a:spcAft>
                <a:spcPts val="0"/>
              </a:spcAft>
              <a:buSzPts val="1200"/>
              <a:buNone/>
            </a:pPr>
            <a:r>
              <a:rPr lang="en-US" sz="1600" dirty="0">
                <a:latin typeface="+mj-lt"/>
              </a:rPr>
              <a:t>-A FORWARD -o docker0 -m </a:t>
            </a:r>
            <a:r>
              <a:rPr lang="en-US" sz="1600" dirty="0" err="1">
                <a:latin typeface="+mj-lt"/>
              </a:rPr>
              <a:t>conntrack</a:t>
            </a:r>
            <a:r>
              <a:rPr lang="en-US" sz="1600" dirty="0">
                <a:latin typeface="+mj-lt"/>
              </a:rPr>
              <a:t> --</a:t>
            </a:r>
            <a:r>
              <a:rPr lang="en-US" sz="1600" dirty="0" err="1">
                <a:latin typeface="+mj-lt"/>
              </a:rPr>
              <a:t>ctstate</a:t>
            </a:r>
            <a:r>
              <a:rPr lang="en-US" sz="1600" dirty="0">
                <a:latin typeface="+mj-lt"/>
              </a:rPr>
              <a:t> RELATED,ESTABLISHED -j ACCEPT</a:t>
            </a:r>
            <a:endParaRPr dirty="0">
              <a:latin typeface="+mj-lt"/>
            </a:endParaRPr>
          </a:p>
          <a:p>
            <a:pPr marL="0" lvl="0" indent="0" algn="l" rtl="0">
              <a:lnSpc>
                <a:spcPct val="100000"/>
              </a:lnSpc>
              <a:spcBef>
                <a:spcPts val="0"/>
              </a:spcBef>
              <a:spcAft>
                <a:spcPts val="0"/>
              </a:spcAft>
              <a:buSzPts val="1200"/>
              <a:buNone/>
            </a:pPr>
            <a:r>
              <a:rPr lang="en-US" sz="1600" dirty="0">
                <a:latin typeface="+mj-lt"/>
              </a:rPr>
              <a:t>-A FORWARD -o docker0 -j DOCKER</a:t>
            </a:r>
            <a:endParaRPr dirty="0">
              <a:latin typeface="+mj-lt"/>
            </a:endParaRPr>
          </a:p>
          <a:p>
            <a:pPr marL="0" lvl="0" indent="0" algn="l" rtl="0">
              <a:lnSpc>
                <a:spcPct val="100000"/>
              </a:lnSpc>
              <a:spcBef>
                <a:spcPts val="0"/>
              </a:spcBef>
              <a:spcAft>
                <a:spcPts val="0"/>
              </a:spcAft>
              <a:buSzPts val="1200"/>
              <a:buNone/>
            </a:pPr>
            <a:r>
              <a:rPr lang="en-US" sz="1600" dirty="0">
                <a:latin typeface="+mj-lt"/>
              </a:rPr>
              <a:t>-A FORWARD -</a:t>
            </a:r>
            <a:r>
              <a:rPr lang="en-US" sz="1600" dirty="0" err="1">
                <a:latin typeface="+mj-lt"/>
              </a:rPr>
              <a:t>i</a:t>
            </a:r>
            <a:r>
              <a:rPr lang="en-US" sz="1600" dirty="0">
                <a:latin typeface="+mj-lt"/>
              </a:rPr>
              <a:t> docker0 ! -o docker0 -j ACCEPT</a:t>
            </a:r>
            <a:endParaRPr dirty="0">
              <a:latin typeface="+mj-lt"/>
            </a:endParaRPr>
          </a:p>
          <a:p>
            <a:pPr marL="0" lvl="0" indent="0" algn="l" rtl="0">
              <a:lnSpc>
                <a:spcPct val="100000"/>
              </a:lnSpc>
              <a:spcBef>
                <a:spcPts val="0"/>
              </a:spcBef>
              <a:spcAft>
                <a:spcPts val="0"/>
              </a:spcAft>
              <a:buSzPts val="1200"/>
              <a:buNone/>
            </a:pPr>
            <a:r>
              <a:rPr lang="en-US" sz="1600" dirty="0">
                <a:latin typeface="+mj-lt"/>
              </a:rPr>
              <a:t>-A FORWARD -</a:t>
            </a:r>
            <a:r>
              <a:rPr lang="en-US" sz="1600" dirty="0" err="1">
                <a:latin typeface="+mj-lt"/>
              </a:rPr>
              <a:t>i</a:t>
            </a:r>
            <a:r>
              <a:rPr lang="en-US" sz="1600" dirty="0">
                <a:latin typeface="+mj-lt"/>
              </a:rPr>
              <a:t> docker0 -o docker0 -j ACCEPT</a:t>
            </a:r>
            <a:endParaRPr dirty="0">
              <a:latin typeface="+mj-lt"/>
            </a:endParaRPr>
          </a:p>
          <a:p>
            <a:pPr marL="0" lvl="0" indent="0" algn="l" rtl="0">
              <a:lnSpc>
                <a:spcPct val="100000"/>
              </a:lnSpc>
              <a:spcBef>
                <a:spcPts val="0"/>
              </a:spcBef>
              <a:spcAft>
                <a:spcPts val="0"/>
              </a:spcAft>
              <a:buSzPts val="1200"/>
              <a:buNone/>
            </a:pPr>
            <a:r>
              <a:rPr lang="en-US" sz="1600" dirty="0">
                <a:latin typeface="+mj-lt"/>
              </a:rPr>
              <a:t>-A DOCKER-ISOLATION-STAGE-1 -</a:t>
            </a:r>
            <a:r>
              <a:rPr lang="en-US" sz="1600" dirty="0" err="1">
                <a:latin typeface="+mj-lt"/>
              </a:rPr>
              <a:t>i</a:t>
            </a:r>
            <a:r>
              <a:rPr lang="en-US" sz="1600" dirty="0">
                <a:latin typeface="+mj-lt"/>
              </a:rPr>
              <a:t> docker0 ! -o docker0 -j DOCKER-ISOLATION-STAGE-2</a:t>
            </a:r>
            <a:endParaRPr dirty="0">
              <a:latin typeface="+mj-lt"/>
            </a:endParaRPr>
          </a:p>
          <a:p>
            <a:pPr marL="0" lvl="0" indent="0" algn="l" rtl="0">
              <a:lnSpc>
                <a:spcPct val="100000"/>
              </a:lnSpc>
              <a:spcBef>
                <a:spcPts val="0"/>
              </a:spcBef>
              <a:spcAft>
                <a:spcPts val="0"/>
              </a:spcAft>
              <a:buSzPts val="1200"/>
              <a:buNone/>
            </a:pPr>
            <a:r>
              <a:rPr lang="en-US" sz="1600" dirty="0">
                <a:latin typeface="+mj-lt"/>
              </a:rPr>
              <a:t>-A DOCKER-ISOLATION-STAGE-2 -o docker0 -j DROP</a:t>
            </a:r>
            <a:endParaRPr dirty="0">
              <a:latin typeface="+mj-lt"/>
            </a:endParaRPr>
          </a:p>
          <a:p>
            <a:pPr marL="0" lvl="0" indent="0" algn="l" rtl="0">
              <a:lnSpc>
                <a:spcPct val="100000"/>
              </a:lnSpc>
              <a:spcBef>
                <a:spcPts val="0"/>
              </a:spcBef>
              <a:spcAft>
                <a:spcPts val="0"/>
              </a:spcAft>
              <a:buSzPts val="1200"/>
              <a:buNone/>
            </a:pPr>
            <a:endParaRPr sz="1600" dirty="0">
              <a:latin typeface="+mj-lt"/>
            </a:endParaRPr>
          </a:p>
          <a:p>
            <a:pPr marL="0" lvl="0" indent="0" algn="l" rtl="0">
              <a:lnSpc>
                <a:spcPct val="100000"/>
              </a:lnSpc>
              <a:spcBef>
                <a:spcPts val="0"/>
              </a:spcBef>
              <a:spcAft>
                <a:spcPts val="0"/>
              </a:spcAft>
              <a:buSzPts val="1200"/>
              <a:buNone/>
            </a:pPr>
            <a:endParaRPr sz="1600" dirty="0">
              <a:latin typeface="+mj-lt"/>
            </a:endParaRPr>
          </a:p>
          <a:p>
            <a:pPr marL="0" lvl="0" indent="0" algn="l" rtl="0">
              <a:lnSpc>
                <a:spcPct val="100000"/>
              </a:lnSpc>
              <a:spcBef>
                <a:spcPts val="0"/>
              </a:spcBef>
              <a:spcAft>
                <a:spcPts val="0"/>
              </a:spcAft>
              <a:buSzPts val="1200"/>
              <a:buNone/>
            </a:pPr>
            <a:endParaRPr sz="1600" dirty="0">
              <a:latin typeface="+mj-lt"/>
            </a:endParaRPr>
          </a:p>
          <a:p>
            <a:pPr marL="0" lvl="0" indent="0" algn="l" rtl="0">
              <a:lnSpc>
                <a:spcPct val="100000"/>
              </a:lnSpc>
              <a:spcBef>
                <a:spcPts val="0"/>
              </a:spcBef>
              <a:spcAft>
                <a:spcPts val="0"/>
              </a:spcAft>
              <a:buSzPts val="1200"/>
              <a:buNone/>
            </a:pPr>
            <a:r>
              <a:rPr lang="en-US" sz="1600" dirty="0" err="1">
                <a:latin typeface="+mj-lt"/>
              </a:rPr>
              <a:t>ubuntu@maas</a:t>
            </a:r>
            <a:r>
              <a:rPr lang="en-US" sz="1600" dirty="0">
                <a:latin typeface="+mj-lt"/>
              </a:rPr>
              <a:t>:~$ </a:t>
            </a:r>
            <a:r>
              <a:rPr lang="en-US" sz="1600" dirty="0" err="1">
                <a:solidFill>
                  <a:srgbClr val="FF0000"/>
                </a:solidFill>
                <a:latin typeface="+mj-lt"/>
              </a:rPr>
              <a:t>sysctl</a:t>
            </a:r>
            <a:r>
              <a:rPr lang="en-US" sz="1600" dirty="0">
                <a:solidFill>
                  <a:srgbClr val="FF0000"/>
                </a:solidFill>
                <a:latin typeface="+mj-lt"/>
              </a:rPr>
              <a:t> net.ipv4.conf.all.forwarding</a:t>
            </a:r>
            <a:endParaRPr dirty="0">
              <a:solidFill>
                <a:srgbClr val="FF0000"/>
              </a:solidFill>
              <a:latin typeface="+mj-lt"/>
            </a:endParaRPr>
          </a:p>
          <a:p>
            <a:pPr marL="0" lvl="0" indent="0" algn="l" rtl="0">
              <a:lnSpc>
                <a:spcPct val="100000"/>
              </a:lnSpc>
              <a:spcBef>
                <a:spcPts val="0"/>
              </a:spcBef>
              <a:spcAft>
                <a:spcPts val="0"/>
              </a:spcAft>
              <a:buSzPts val="1200"/>
              <a:buNone/>
            </a:pPr>
            <a:r>
              <a:rPr lang="en-US" sz="1600" dirty="0">
                <a:latin typeface="+mj-lt"/>
              </a:rPr>
              <a:t>net.ipv4.conf.all.forwarding = 1</a:t>
            </a:r>
            <a:endParaRPr dirty="0">
              <a:latin typeface="+mj-lt"/>
            </a:endParaRPr>
          </a:p>
        </p:txBody>
      </p:sp>
      <p:sp>
        <p:nvSpPr>
          <p:cNvPr id="755" name="Google Shape;755;p106"/>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Container Networking</a:t>
            </a:r>
            <a:endParaRPr sz="3200" b="1" i="0" u="none" strike="noStrike" cap="none">
              <a:solidFill>
                <a:srgbClr val="003C71"/>
              </a:solidFill>
              <a:latin typeface="Arial"/>
              <a:ea typeface="Arial"/>
              <a:cs typeface="Arial"/>
              <a:sym typeface="Arial"/>
            </a:endParaRPr>
          </a:p>
        </p:txBody>
      </p:sp>
      <p:pic>
        <p:nvPicPr>
          <p:cNvPr id="756" name="Google Shape;756;p106"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107"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763" name="Google Shape;763;p107"/>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Docker Commands</a:t>
            </a:r>
            <a:endParaRPr sz="3200" b="1" i="0" u="none" strike="noStrike" cap="none">
              <a:solidFill>
                <a:srgbClr val="003C71"/>
              </a:solidFill>
              <a:latin typeface="Arial"/>
              <a:ea typeface="Arial"/>
              <a:cs typeface="Arial"/>
              <a:sym typeface="Arial"/>
            </a:endParaRPr>
          </a:p>
        </p:txBody>
      </p:sp>
      <p:sp>
        <p:nvSpPr>
          <p:cNvPr id="764" name="Google Shape;764;p107"/>
          <p:cNvSpPr/>
          <p:nvPr/>
        </p:nvSpPr>
        <p:spPr>
          <a:xfrm>
            <a:off x="384066" y="1129248"/>
            <a:ext cx="6224781"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--version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search </a:t>
            </a:r>
            <a:r>
              <a:rPr lang="en-US" sz="1800" b="0" i="0" u="none" strike="noStrike" cap="none" dirty="0" err="1">
                <a:solidFill>
                  <a:srgbClr val="000000"/>
                </a:solidFill>
                <a:latin typeface="Arial"/>
                <a:ea typeface="Arial"/>
                <a:cs typeface="Arial"/>
                <a:sym typeface="Arial"/>
              </a:rPr>
              <a:t>nginx</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pull </a:t>
            </a:r>
            <a:r>
              <a:rPr lang="en-US" sz="1800" b="0" i="0" u="none" strike="noStrike" cap="none" dirty="0" err="1">
                <a:solidFill>
                  <a:srgbClr val="000000"/>
                </a:solidFill>
                <a:latin typeface="Arial"/>
                <a:ea typeface="Arial"/>
                <a:cs typeface="Arial"/>
                <a:sym typeface="Arial"/>
              </a:rPr>
              <a:t>nginx</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image ls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run </a:t>
            </a:r>
            <a:r>
              <a:rPr lang="en-US" sz="1800" b="0" i="0" u="none" strike="noStrike" cap="none" dirty="0" smtClean="0">
                <a:solidFill>
                  <a:srgbClr val="000000"/>
                </a:solidFill>
                <a:latin typeface="Arial"/>
                <a:ea typeface="Arial"/>
                <a:cs typeface="Arial"/>
                <a:sym typeface="Arial"/>
              </a:rPr>
              <a:t>--name </a:t>
            </a:r>
            <a:r>
              <a:rPr lang="en-US" sz="1800" b="0" i="0" u="none" strike="noStrike" cap="none" dirty="0" err="1">
                <a:solidFill>
                  <a:srgbClr val="000000"/>
                </a:solidFill>
                <a:latin typeface="Arial"/>
                <a:ea typeface="Arial"/>
                <a:cs typeface="Arial"/>
                <a:sym typeface="Arial"/>
              </a:rPr>
              <a:t>nginx</a:t>
            </a:r>
            <a:r>
              <a:rPr lang="en-US" sz="1800" b="0" i="0" u="none" strike="noStrike" cap="none" dirty="0">
                <a:solidFill>
                  <a:srgbClr val="000000"/>
                </a:solidFill>
                <a:latin typeface="Arial"/>
                <a:ea typeface="Arial"/>
                <a:cs typeface="Arial"/>
                <a:sym typeface="Arial"/>
              </a:rPr>
              <a:t>-web-server –d –</a:t>
            </a:r>
            <a:r>
              <a:rPr lang="en-US" sz="1800" b="0" i="0" u="none" strike="noStrike" cap="none" dirty="0" smtClean="0">
                <a:solidFill>
                  <a:srgbClr val="000000"/>
                </a:solidFill>
                <a:latin typeface="Arial"/>
                <a:ea typeface="Arial"/>
                <a:cs typeface="Arial"/>
                <a:sym typeface="Arial"/>
              </a:rPr>
              <a:t>p 8000:80 </a:t>
            </a:r>
            <a:r>
              <a:rPr lang="en-US" sz="1800" b="0" i="0" u="none" strike="noStrike" cap="none" dirty="0" err="1">
                <a:solidFill>
                  <a:srgbClr val="000000"/>
                </a:solidFill>
                <a:latin typeface="Arial"/>
                <a:ea typeface="Arial"/>
                <a:cs typeface="Arial"/>
                <a:sym typeface="Arial"/>
              </a:rPr>
              <a:t>nginx</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a:t>
            </a:r>
            <a:r>
              <a:rPr lang="en-US" sz="1800" b="0" i="0" u="none" strike="noStrike" cap="none" dirty="0" err="1" smtClean="0">
                <a:solidFill>
                  <a:srgbClr val="000000"/>
                </a:solidFill>
                <a:latin typeface="Arial"/>
                <a:ea typeface="Arial"/>
                <a:cs typeface="Arial"/>
                <a:sym typeface="Arial"/>
              </a:rPr>
              <a:t>ps</a:t>
            </a:r>
            <a:endParaRPr lang="en-US" sz="18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smtClean="0"/>
              <a:t>$ </a:t>
            </a:r>
            <a:r>
              <a:rPr lang="en-US" sz="1800" dirty="0" err="1" smtClean="0"/>
              <a:t>docker</a:t>
            </a:r>
            <a:r>
              <a:rPr lang="en-US" sz="1800" dirty="0" smtClean="0"/>
              <a:t> </a:t>
            </a:r>
            <a:r>
              <a:rPr lang="en-US" sz="1800" dirty="0" err="1" smtClean="0"/>
              <a:t>ps</a:t>
            </a:r>
            <a:r>
              <a:rPr lang="en-US" sz="1800" dirty="0" smtClean="0"/>
              <a:t> -s</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logs </a:t>
            </a:r>
            <a:r>
              <a:rPr lang="en-US" sz="1800" b="0" i="0" u="none" strike="noStrike" cap="none" dirty="0" err="1" smtClean="0">
                <a:solidFill>
                  <a:srgbClr val="000000"/>
                </a:solidFill>
                <a:latin typeface="Arial"/>
                <a:ea typeface="Arial"/>
                <a:cs typeface="Arial"/>
                <a:sym typeface="Arial"/>
              </a:rPr>
              <a:t>nginx</a:t>
            </a:r>
            <a:r>
              <a:rPr lang="en-US" sz="1800" b="0" i="0" u="none" strike="noStrike" cap="none" dirty="0" smtClean="0">
                <a:solidFill>
                  <a:srgbClr val="000000"/>
                </a:solidFill>
                <a:latin typeface="Arial"/>
                <a:ea typeface="Arial"/>
                <a:cs typeface="Arial"/>
                <a:sym typeface="Arial"/>
              </a:rPr>
              <a:t>-web-server</a:t>
            </a:r>
          </a:p>
          <a:p>
            <a:pPr marL="0" marR="0" lvl="0" indent="0" algn="l" rtl="0">
              <a:lnSpc>
                <a:spcPct val="100000"/>
              </a:lnSpc>
              <a:spcBef>
                <a:spcPts val="0"/>
              </a:spcBef>
              <a:spcAft>
                <a:spcPts val="0"/>
              </a:spcAft>
              <a:buClr>
                <a:srgbClr val="000000"/>
              </a:buClr>
              <a:buSzPts val="1800"/>
              <a:buFont typeface="Arial"/>
              <a:buNone/>
            </a:pPr>
            <a:r>
              <a:rPr lang="en-US" sz="1800" dirty="0" smtClean="0"/>
              <a:t>$ </a:t>
            </a:r>
            <a:r>
              <a:rPr lang="en-US" sz="1800" dirty="0" err="1" smtClean="0"/>
              <a:t>docker</a:t>
            </a:r>
            <a:r>
              <a:rPr lang="en-US" sz="1800" dirty="0" smtClean="0"/>
              <a:t> exec -it </a:t>
            </a:r>
            <a:r>
              <a:rPr lang="en-US" sz="1800" dirty="0" err="1" smtClean="0"/>
              <a:t>nginx</a:t>
            </a:r>
            <a:r>
              <a:rPr lang="en-US" sz="1800" dirty="0" smtClean="0"/>
              <a:t>-web-server /bin/</a:t>
            </a:r>
            <a:r>
              <a:rPr lang="en-US" sz="1800" dirty="0" err="1" smtClean="0"/>
              <a:t>sh</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sng"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stop </a:t>
            </a:r>
            <a:r>
              <a:rPr lang="en-US" sz="1800" b="0" i="0" u="none" strike="noStrike" cap="none" dirty="0" err="1" smtClean="0">
                <a:solidFill>
                  <a:srgbClr val="000000"/>
                </a:solidFill>
                <a:latin typeface="Arial"/>
                <a:ea typeface="Arial"/>
                <a:cs typeface="Arial"/>
                <a:sym typeface="Arial"/>
              </a:rPr>
              <a:t>nginx</a:t>
            </a:r>
            <a:r>
              <a:rPr lang="en-US" sz="1800" b="0" i="0" u="none" strike="noStrike" cap="none" dirty="0" smtClean="0">
                <a:solidFill>
                  <a:srgbClr val="000000"/>
                </a:solidFill>
                <a:latin typeface="Arial"/>
                <a:ea typeface="Arial"/>
                <a:cs typeface="Arial"/>
                <a:sym typeface="Arial"/>
              </a:rPr>
              <a:t>-web-server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a:t>
            </a:r>
            <a:r>
              <a:rPr lang="en-US" sz="1800" b="0" i="0" u="none" strike="noStrike" cap="none" dirty="0" smtClean="0">
                <a:solidFill>
                  <a:srgbClr val="000000"/>
                </a:solidFill>
                <a:latin typeface="Arial"/>
                <a:ea typeface="Arial"/>
                <a:cs typeface="Arial"/>
                <a:sym typeface="Arial"/>
              </a:rPr>
              <a:t>start </a:t>
            </a:r>
            <a:r>
              <a:rPr lang="en-US" sz="1800" b="0" i="0" u="none" strike="noStrike" cap="none" dirty="0" err="1" smtClean="0">
                <a:solidFill>
                  <a:srgbClr val="000000"/>
                </a:solidFill>
                <a:latin typeface="Arial"/>
                <a:ea typeface="Arial"/>
                <a:cs typeface="Arial"/>
                <a:sym typeface="Arial"/>
              </a:rPr>
              <a:t>nginx</a:t>
            </a:r>
            <a:r>
              <a:rPr lang="en-US" sz="1800" b="0" i="0" u="none" strike="noStrike" cap="none" dirty="0" smtClean="0">
                <a:solidFill>
                  <a:srgbClr val="000000"/>
                </a:solidFill>
                <a:latin typeface="Arial"/>
                <a:ea typeface="Arial"/>
                <a:cs typeface="Arial"/>
                <a:sym typeface="Arial"/>
              </a:rPr>
              <a:t>-web-server</a:t>
            </a:r>
            <a:endParaRPr sz="14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smtClean="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rm</a:t>
            </a: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nginx</a:t>
            </a:r>
            <a:r>
              <a:rPr lang="en-US" sz="1800" b="0" i="0" u="none" strike="noStrike" cap="none" dirty="0">
                <a:solidFill>
                  <a:srgbClr val="000000"/>
                </a:solidFill>
                <a:latin typeface="Arial"/>
                <a:ea typeface="Arial"/>
                <a:cs typeface="Arial"/>
                <a:sym typeface="Arial"/>
              </a:rPr>
              <a:t>-web-server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docker</a:t>
            </a: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rmi</a:t>
            </a: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nginx</a:t>
            </a:r>
            <a:endParaRPr sz="1800" b="0" i="0" u="none" strike="noStrike" cap="none" dirty="0">
              <a:solidFill>
                <a:srgbClr val="000000"/>
              </a:solidFill>
              <a:latin typeface="Arial"/>
              <a:ea typeface="Arial"/>
              <a:cs typeface="Arial"/>
              <a:sym typeface="Arial"/>
            </a:endParaRPr>
          </a:p>
        </p:txBody>
      </p:sp>
      <p:sp>
        <p:nvSpPr>
          <p:cNvPr id="765" name="Google Shape;765;p107"/>
          <p:cNvSpPr/>
          <p:nvPr/>
        </p:nvSpPr>
        <p:spPr>
          <a:xfrm>
            <a:off x="3457921" y="1792378"/>
            <a:ext cx="27222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0C0"/>
                </a:solidFill>
                <a:latin typeface="Arial"/>
                <a:ea typeface="Arial"/>
                <a:cs typeface="Arial"/>
                <a:sym typeface="Arial"/>
              </a:rPr>
              <a:t>Pull an image from Docker Hub</a:t>
            </a:r>
            <a:endParaRPr sz="1400" b="0" i="0" u="none" strike="noStrike" cap="none" dirty="0">
              <a:solidFill>
                <a:srgbClr val="0070C0"/>
              </a:solidFill>
              <a:latin typeface="Arial"/>
              <a:ea typeface="Arial"/>
              <a:cs typeface="Arial"/>
              <a:sym typeface="Arial"/>
            </a:endParaRPr>
          </a:p>
        </p:txBody>
      </p:sp>
      <p:sp>
        <p:nvSpPr>
          <p:cNvPr id="766" name="Google Shape;766;p107"/>
          <p:cNvSpPr/>
          <p:nvPr/>
        </p:nvSpPr>
        <p:spPr>
          <a:xfrm>
            <a:off x="7495220" y="2558072"/>
            <a:ext cx="26404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0C0"/>
                </a:solidFill>
                <a:latin typeface="Arial"/>
                <a:ea typeface="Arial"/>
                <a:cs typeface="Arial"/>
                <a:sym typeface="Arial"/>
              </a:rPr>
              <a:t>Run a container from an image</a:t>
            </a:r>
            <a:endParaRPr sz="1400" b="0" i="0" u="none" strike="noStrike" cap="none" dirty="0">
              <a:solidFill>
                <a:srgbClr val="0070C0"/>
              </a:solidFill>
              <a:latin typeface="Arial"/>
              <a:ea typeface="Arial"/>
              <a:cs typeface="Arial"/>
              <a:sym typeface="Arial"/>
            </a:endParaRPr>
          </a:p>
        </p:txBody>
      </p:sp>
      <p:sp>
        <p:nvSpPr>
          <p:cNvPr id="767" name="Google Shape;767;p107"/>
          <p:cNvSpPr/>
          <p:nvPr/>
        </p:nvSpPr>
        <p:spPr>
          <a:xfrm>
            <a:off x="2769432" y="2841942"/>
            <a:ext cx="20345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0C0"/>
                </a:solidFill>
                <a:latin typeface="Arial"/>
                <a:ea typeface="Arial"/>
                <a:cs typeface="Arial"/>
                <a:sym typeface="Arial"/>
              </a:rPr>
              <a:t>List running containers</a:t>
            </a:r>
            <a:endParaRPr sz="1400" b="0" i="0" u="none" strike="noStrike" cap="none">
              <a:solidFill>
                <a:srgbClr val="0070C0"/>
              </a:solidFill>
              <a:latin typeface="Arial"/>
              <a:ea typeface="Arial"/>
              <a:cs typeface="Arial"/>
              <a:sym typeface="Arial"/>
            </a:endParaRPr>
          </a:p>
        </p:txBody>
      </p:sp>
      <p:sp>
        <p:nvSpPr>
          <p:cNvPr id="768" name="Google Shape;768;p107"/>
          <p:cNvSpPr/>
          <p:nvPr/>
        </p:nvSpPr>
        <p:spPr>
          <a:xfrm>
            <a:off x="4700803" y="3386167"/>
            <a:ext cx="18565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0C0"/>
                </a:solidFill>
                <a:latin typeface="Arial"/>
                <a:ea typeface="Arial"/>
                <a:cs typeface="Arial"/>
                <a:sym typeface="Arial"/>
              </a:rPr>
              <a:t>Check container logs</a:t>
            </a:r>
            <a:endParaRPr sz="1400" b="0" i="0" u="none" strike="noStrike" cap="none" dirty="0">
              <a:solidFill>
                <a:srgbClr val="000000"/>
              </a:solidFill>
              <a:latin typeface="Arial"/>
              <a:ea typeface="Arial"/>
              <a:cs typeface="Arial"/>
              <a:sym typeface="Arial"/>
            </a:endParaRPr>
          </a:p>
        </p:txBody>
      </p:sp>
      <p:sp>
        <p:nvSpPr>
          <p:cNvPr id="769" name="Google Shape;769;p107"/>
          <p:cNvSpPr/>
          <p:nvPr/>
        </p:nvSpPr>
        <p:spPr>
          <a:xfrm>
            <a:off x="4736357" y="4230731"/>
            <a:ext cx="21339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0C0"/>
                </a:solidFill>
                <a:latin typeface="Arial"/>
                <a:ea typeface="Arial"/>
                <a:cs typeface="Arial"/>
                <a:sym typeface="Arial"/>
              </a:rPr>
              <a:t>Stop a running container</a:t>
            </a:r>
            <a:endParaRPr sz="1400" b="0" i="0" u="none" strike="noStrike" cap="none">
              <a:solidFill>
                <a:srgbClr val="000000"/>
              </a:solidFill>
              <a:latin typeface="Arial"/>
              <a:ea typeface="Arial"/>
              <a:cs typeface="Arial"/>
              <a:sym typeface="Arial"/>
            </a:endParaRPr>
          </a:p>
        </p:txBody>
      </p:sp>
      <p:sp>
        <p:nvSpPr>
          <p:cNvPr id="770" name="Google Shape;770;p107"/>
          <p:cNvSpPr/>
          <p:nvPr/>
        </p:nvSpPr>
        <p:spPr>
          <a:xfrm>
            <a:off x="4736357" y="4532000"/>
            <a:ext cx="21836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0C0"/>
                </a:solidFill>
                <a:latin typeface="Arial"/>
                <a:ea typeface="Arial"/>
                <a:cs typeface="Arial"/>
                <a:sym typeface="Arial"/>
              </a:rPr>
              <a:t>Start a stopped container</a:t>
            </a:r>
            <a:endParaRPr sz="1400" b="0" i="0" u="none" strike="noStrike" cap="none">
              <a:solidFill>
                <a:srgbClr val="000000"/>
              </a:solidFill>
              <a:latin typeface="Arial"/>
              <a:ea typeface="Arial"/>
              <a:cs typeface="Arial"/>
              <a:sym typeface="Arial"/>
            </a:endParaRPr>
          </a:p>
        </p:txBody>
      </p:sp>
      <p:sp>
        <p:nvSpPr>
          <p:cNvPr id="771" name="Google Shape;771;p107"/>
          <p:cNvSpPr/>
          <p:nvPr/>
        </p:nvSpPr>
        <p:spPr>
          <a:xfrm>
            <a:off x="4551539" y="5021982"/>
            <a:ext cx="17860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0C0"/>
                </a:solidFill>
                <a:latin typeface="Arial"/>
                <a:ea typeface="Arial"/>
                <a:cs typeface="Arial"/>
                <a:sym typeface="Arial"/>
              </a:rPr>
              <a:t>Remove a container</a:t>
            </a:r>
            <a:endParaRPr sz="1400" b="0" i="0" u="none" strike="noStrike" cap="none" dirty="0">
              <a:solidFill>
                <a:srgbClr val="000000"/>
              </a:solidFill>
              <a:latin typeface="Arial"/>
              <a:ea typeface="Arial"/>
              <a:cs typeface="Arial"/>
              <a:sym typeface="Arial"/>
            </a:endParaRPr>
          </a:p>
        </p:txBody>
      </p:sp>
      <p:sp>
        <p:nvSpPr>
          <p:cNvPr id="772" name="Google Shape;772;p107"/>
          <p:cNvSpPr/>
          <p:nvPr/>
        </p:nvSpPr>
        <p:spPr>
          <a:xfrm>
            <a:off x="3484248" y="5332752"/>
            <a:ext cx="16369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0C0"/>
                </a:solidFill>
                <a:latin typeface="Arial"/>
                <a:ea typeface="Arial"/>
                <a:cs typeface="Arial"/>
                <a:sym typeface="Arial"/>
              </a:rPr>
              <a:t>Remove an image</a:t>
            </a:r>
            <a:endParaRPr sz="1400" b="0" i="0" u="none" strike="noStrike" cap="none" dirty="0">
              <a:solidFill>
                <a:srgbClr val="000000"/>
              </a:solidFill>
              <a:latin typeface="Arial"/>
              <a:ea typeface="Arial"/>
              <a:cs typeface="Arial"/>
              <a:sym typeface="Arial"/>
            </a:endParaRPr>
          </a:p>
        </p:txBody>
      </p:sp>
      <p:sp>
        <p:nvSpPr>
          <p:cNvPr id="773" name="Google Shape;773;p107"/>
          <p:cNvSpPr/>
          <p:nvPr/>
        </p:nvSpPr>
        <p:spPr>
          <a:xfrm rot="10800000">
            <a:off x="2548503" y="1875143"/>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4" name="Google Shape;774;p107"/>
          <p:cNvSpPr/>
          <p:nvPr/>
        </p:nvSpPr>
        <p:spPr>
          <a:xfrm rot="10800000">
            <a:off x="6608847" y="2664170"/>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5" name="Google Shape;775;p107"/>
          <p:cNvSpPr/>
          <p:nvPr/>
        </p:nvSpPr>
        <p:spPr>
          <a:xfrm rot="10800000">
            <a:off x="1832243" y="2939609"/>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6" name="Google Shape;776;p107"/>
          <p:cNvSpPr/>
          <p:nvPr/>
        </p:nvSpPr>
        <p:spPr>
          <a:xfrm rot="10800000">
            <a:off x="3763557" y="3482984"/>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7" name="Google Shape;777;p107"/>
          <p:cNvSpPr/>
          <p:nvPr/>
        </p:nvSpPr>
        <p:spPr>
          <a:xfrm rot="10800000">
            <a:off x="3852438" y="4319753"/>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8" name="Google Shape;778;p107"/>
          <p:cNvSpPr/>
          <p:nvPr/>
        </p:nvSpPr>
        <p:spPr>
          <a:xfrm rot="10800000">
            <a:off x="3852437" y="4609287"/>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9" name="Google Shape;779;p107"/>
          <p:cNvSpPr/>
          <p:nvPr/>
        </p:nvSpPr>
        <p:spPr>
          <a:xfrm rot="10800000">
            <a:off x="3653616" y="5154261"/>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0" name="Google Shape;780;p107"/>
          <p:cNvSpPr/>
          <p:nvPr/>
        </p:nvSpPr>
        <p:spPr>
          <a:xfrm rot="10800000">
            <a:off x="2547614" y="5430279"/>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1" name="Google Shape;781;p107"/>
          <p:cNvSpPr/>
          <p:nvPr/>
        </p:nvSpPr>
        <p:spPr>
          <a:xfrm rot="10800000">
            <a:off x="2785198" y="1608985"/>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2" name="Google Shape;782;p107"/>
          <p:cNvSpPr/>
          <p:nvPr/>
        </p:nvSpPr>
        <p:spPr>
          <a:xfrm>
            <a:off x="3722540" y="1489030"/>
            <a:ext cx="22926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0C0"/>
                </a:solidFill>
                <a:latin typeface="Arial"/>
                <a:ea typeface="Arial"/>
                <a:cs typeface="Arial"/>
                <a:sym typeface="Arial"/>
              </a:rPr>
              <a:t>Search for an image name</a:t>
            </a:r>
            <a:endParaRPr sz="1400" b="0" i="0" u="none" strike="noStrike" cap="none">
              <a:solidFill>
                <a:srgbClr val="0070C0"/>
              </a:solidFill>
              <a:latin typeface="Arial"/>
              <a:ea typeface="Arial"/>
              <a:cs typeface="Arial"/>
              <a:sym typeface="Arial"/>
            </a:endParaRPr>
          </a:p>
        </p:txBody>
      </p:sp>
      <p:sp>
        <p:nvSpPr>
          <p:cNvPr id="783" name="Google Shape;783;p107"/>
          <p:cNvSpPr/>
          <p:nvPr/>
        </p:nvSpPr>
        <p:spPr>
          <a:xfrm rot="10800000">
            <a:off x="2548503" y="2134447"/>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4" name="Google Shape;784;p107"/>
          <p:cNvSpPr/>
          <p:nvPr/>
        </p:nvSpPr>
        <p:spPr>
          <a:xfrm>
            <a:off x="3457921" y="2042920"/>
            <a:ext cx="27510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0C0"/>
                </a:solidFill>
                <a:latin typeface="Arial"/>
                <a:ea typeface="Arial"/>
                <a:cs typeface="Arial"/>
                <a:sym typeface="Arial"/>
              </a:rPr>
              <a:t>List images pulled to your laptop</a:t>
            </a:r>
            <a:endParaRPr sz="1400" b="0" i="0" u="none" strike="noStrike" cap="none" dirty="0">
              <a:solidFill>
                <a:srgbClr val="0070C0"/>
              </a:solidFill>
              <a:latin typeface="Arial"/>
              <a:ea typeface="Arial"/>
              <a:cs typeface="Arial"/>
              <a:sym typeface="Arial"/>
            </a:endParaRPr>
          </a:p>
        </p:txBody>
      </p:sp>
      <p:sp>
        <p:nvSpPr>
          <p:cNvPr id="785" name="Google Shape;785;p107"/>
          <p:cNvSpPr/>
          <p:nvPr/>
        </p:nvSpPr>
        <p:spPr>
          <a:xfrm>
            <a:off x="6268280" y="270344"/>
            <a:ext cx="57246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Running a Simple Nginx Web Server Using Docker</a:t>
            </a:r>
            <a:endParaRPr sz="1400" b="0" i="0" u="none" strike="noStrike" cap="none">
              <a:solidFill>
                <a:srgbClr val="000000"/>
              </a:solidFill>
              <a:latin typeface="Arial"/>
              <a:ea typeface="Arial"/>
              <a:cs typeface="Arial"/>
              <a:sym typeface="Arial"/>
            </a:endParaRPr>
          </a:p>
        </p:txBody>
      </p:sp>
      <p:grpSp>
        <p:nvGrpSpPr>
          <p:cNvPr id="786" name="Google Shape;786;p107"/>
          <p:cNvGrpSpPr/>
          <p:nvPr/>
        </p:nvGrpSpPr>
        <p:grpSpPr>
          <a:xfrm>
            <a:off x="7799775" y="814243"/>
            <a:ext cx="3107708" cy="916808"/>
            <a:chOff x="77281" y="94146"/>
            <a:chExt cx="3107708" cy="916808"/>
          </a:xfrm>
        </p:grpSpPr>
        <p:pic>
          <p:nvPicPr>
            <p:cNvPr id="787" name="Google Shape;787;p107"/>
            <p:cNvPicPr preferRelativeResize="0"/>
            <p:nvPr/>
          </p:nvPicPr>
          <p:blipFill rotWithShape="1">
            <a:blip r:embed="rId4">
              <a:alphaModFix/>
            </a:blip>
            <a:srcRect l="16091" t="28174" r="14843" b="25981"/>
            <a:stretch/>
          </p:blipFill>
          <p:spPr>
            <a:xfrm>
              <a:off x="77281" y="94146"/>
              <a:ext cx="3107708" cy="916808"/>
            </a:xfrm>
            <a:prstGeom prst="rect">
              <a:avLst/>
            </a:prstGeom>
            <a:noFill/>
            <a:ln>
              <a:noFill/>
            </a:ln>
          </p:spPr>
        </p:pic>
        <p:sp>
          <p:nvSpPr>
            <p:cNvPr id="788" name="Google Shape;788;p107"/>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2</a:t>
              </a:r>
              <a:endParaRPr sz="2400" b="1" i="0" u="none" strike="noStrike" cap="none">
                <a:solidFill>
                  <a:schemeClr val="lt1"/>
                </a:solidFill>
                <a:latin typeface="Arial"/>
                <a:ea typeface="Arial"/>
                <a:cs typeface="Arial"/>
                <a:sym typeface="Arial"/>
              </a:endParaRPr>
            </a:p>
          </p:txBody>
        </p:sp>
      </p:grpSp>
      <p:sp>
        <p:nvSpPr>
          <p:cNvPr id="30" name="Google Shape;776;p107"/>
          <p:cNvSpPr/>
          <p:nvPr/>
        </p:nvSpPr>
        <p:spPr>
          <a:xfrm rot="10800000">
            <a:off x="2089888" y="3204548"/>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 name="Google Shape;768;p107"/>
          <p:cNvSpPr/>
          <p:nvPr/>
        </p:nvSpPr>
        <p:spPr>
          <a:xfrm>
            <a:off x="3045208" y="3104678"/>
            <a:ext cx="526945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rgbClr val="0070C0"/>
                </a:solidFill>
                <a:latin typeface="Arial"/>
                <a:ea typeface="Arial"/>
                <a:cs typeface="Arial"/>
                <a:sym typeface="Arial"/>
              </a:rPr>
              <a:t>Displays approximate size of containers </a:t>
            </a:r>
            <a:endParaRPr sz="1400" b="0" i="0" u="none" strike="noStrike" cap="none" dirty="0">
              <a:solidFill>
                <a:srgbClr val="000000"/>
              </a:solidFill>
              <a:latin typeface="Arial"/>
              <a:ea typeface="Arial"/>
              <a:cs typeface="Arial"/>
              <a:sym typeface="Arial"/>
            </a:endParaRPr>
          </a:p>
        </p:txBody>
      </p:sp>
      <p:sp>
        <p:nvSpPr>
          <p:cNvPr id="32" name="Google Shape;768;p107"/>
          <p:cNvSpPr/>
          <p:nvPr/>
        </p:nvSpPr>
        <p:spPr>
          <a:xfrm>
            <a:off x="5691753" y="3619830"/>
            <a:ext cx="360202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rgbClr val="0070C0"/>
                </a:solidFill>
                <a:latin typeface="Arial"/>
                <a:ea typeface="Arial"/>
                <a:cs typeface="Arial"/>
                <a:sym typeface="Arial"/>
              </a:rPr>
              <a:t>Access a shell inside a sunning container</a:t>
            </a:r>
            <a:endParaRPr sz="1400" b="0" i="0" u="none" strike="noStrike" cap="none" dirty="0">
              <a:solidFill>
                <a:srgbClr val="000000"/>
              </a:solidFill>
              <a:latin typeface="Arial"/>
              <a:ea typeface="Arial"/>
              <a:cs typeface="Arial"/>
              <a:sym typeface="Arial"/>
            </a:endParaRPr>
          </a:p>
        </p:txBody>
      </p:sp>
      <p:sp>
        <p:nvSpPr>
          <p:cNvPr id="33" name="Google Shape;780;p107"/>
          <p:cNvSpPr/>
          <p:nvPr/>
        </p:nvSpPr>
        <p:spPr>
          <a:xfrm rot="10800000">
            <a:off x="4794789" y="3737461"/>
            <a:ext cx="883920" cy="8998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794" name="Google Shape;794;p108"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795" name="Google Shape;795;p108"/>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A closer look into Docker</a:t>
            </a:r>
            <a:endParaRPr sz="3200" b="1" i="0" u="none" strike="noStrike" cap="none">
              <a:solidFill>
                <a:srgbClr val="003C71"/>
              </a:solidFill>
              <a:latin typeface="Arial"/>
              <a:ea typeface="Arial"/>
              <a:cs typeface="Arial"/>
              <a:sym typeface="Arial"/>
            </a:endParaRPr>
          </a:p>
        </p:txBody>
      </p:sp>
      <p:sp>
        <p:nvSpPr>
          <p:cNvPr id="796" name="Google Shape;796;p108"/>
          <p:cNvSpPr/>
          <p:nvPr/>
        </p:nvSpPr>
        <p:spPr>
          <a:xfrm>
            <a:off x="764893" y="2388476"/>
            <a:ext cx="2875280" cy="355600"/>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7" name="Google Shape;797;p108"/>
          <p:cNvSpPr txBox="1"/>
          <p:nvPr/>
        </p:nvSpPr>
        <p:spPr>
          <a:xfrm>
            <a:off x="1030577" y="2412387"/>
            <a:ext cx="23439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Arial"/>
                <a:ea typeface="Arial"/>
                <a:cs typeface="Arial"/>
                <a:sym typeface="Arial"/>
              </a:rPr>
              <a:t>Install an operating System</a:t>
            </a:r>
            <a:endParaRPr sz="1400" b="0" i="0" u="none" strike="noStrike" cap="none">
              <a:solidFill>
                <a:srgbClr val="002060"/>
              </a:solidFill>
              <a:latin typeface="Arial"/>
              <a:ea typeface="Arial"/>
              <a:cs typeface="Arial"/>
              <a:sym typeface="Arial"/>
            </a:endParaRPr>
          </a:p>
        </p:txBody>
      </p:sp>
      <p:sp>
        <p:nvSpPr>
          <p:cNvPr id="798" name="Google Shape;798;p108"/>
          <p:cNvSpPr/>
          <p:nvPr/>
        </p:nvSpPr>
        <p:spPr>
          <a:xfrm>
            <a:off x="764893" y="2855836"/>
            <a:ext cx="2875280" cy="355600"/>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9" name="Google Shape;799;p108"/>
          <p:cNvSpPr txBox="1"/>
          <p:nvPr/>
        </p:nvSpPr>
        <p:spPr>
          <a:xfrm>
            <a:off x="1110726" y="2855836"/>
            <a:ext cx="21836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Arial"/>
                <a:ea typeface="Arial"/>
                <a:cs typeface="Arial"/>
                <a:sym typeface="Arial"/>
              </a:rPr>
              <a:t>Run your default browser</a:t>
            </a:r>
            <a:endParaRPr sz="1400" b="0" i="0" u="none" strike="noStrike" cap="none">
              <a:solidFill>
                <a:srgbClr val="002060"/>
              </a:solidFill>
              <a:latin typeface="Arial"/>
              <a:ea typeface="Arial"/>
              <a:cs typeface="Arial"/>
              <a:sym typeface="Arial"/>
            </a:endParaRPr>
          </a:p>
        </p:txBody>
      </p:sp>
      <p:sp>
        <p:nvSpPr>
          <p:cNvPr id="800" name="Google Shape;800;p108"/>
          <p:cNvSpPr/>
          <p:nvPr/>
        </p:nvSpPr>
        <p:spPr>
          <a:xfrm>
            <a:off x="764893" y="3323196"/>
            <a:ext cx="2875280" cy="355600"/>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1" name="Google Shape;801;p108"/>
          <p:cNvSpPr txBox="1"/>
          <p:nvPr/>
        </p:nvSpPr>
        <p:spPr>
          <a:xfrm>
            <a:off x="1110726" y="3323196"/>
            <a:ext cx="22429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Arial"/>
                <a:ea typeface="Arial"/>
                <a:cs typeface="Arial"/>
                <a:sym typeface="Arial"/>
              </a:rPr>
              <a:t>Go to chrome.google.com</a:t>
            </a:r>
            <a:endParaRPr sz="1400" b="0" i="0" u="none" strike="noStrike" cap="none">
              <a:solidFill>
                <a:srgbClr val="002060"/>
              </a:solidFill>
              <a:latin typeface="Arial"/>
              <a:ea typeface="Arial"/>
              <a:cs typeface="Arial"/>
              <a:sym typeface="Arial"/>
            </a:endParaRPr>
          </a:p>
        </p:txBody>
      </p:sp>
      <p:sp>
        <p:nvSpPr>
          <p:cNvPr id="802" name="Google Shape;802;p108"/>
          <p:cNvSpPr/>
          <p:nvPr/>
        </p:nvSpPr>
        <p:spPr>
          <a:xfrm>
            <a:off x="785733" y="3790556"/>
            <a:ext cx="2875280" cy="355600"/>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3" name="Google Shape;803;p108"/>
          <p:cNvSpPr txBox="1"/>
          <p:nvPr/>
        </p:nvSpPr>
        <p:spPr>
          <a:xfrm>
            <a:off x="1051417" y="3814467"/>
            <a:ext cx="23342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Arial"/>
                <a:ea typeface="Arial"/>
                <a:cs typeface="Arial"/>
                <a:sym typeface="Arial"/>
              </a:rPr>
              <a:t>Download Chrome installer</a:t>
            </a:r>
            <a:endParaRPr sz="1400" b="0" i="0" u="none" strike="noStrike" cap="none">
              <a:solidFill>
                <a:srgbClr val="002060"/>
              </a:solidFill>
              <a:latin typeface="Arial"/>
              <a:ea typeface="Arial"/>
              <a:cs typeface="Arial"/>
              <a:sym typeface="Arial"/>
            </a:endParaRPr>
          </a:p>
        </p:txBody>
      </p:sp>
      <p:sp>
        <p:nvSpPr>
          <p:cNvPr id="804" name="Google Shape;804;p108"/>
          <p:cNvSpPr/>
          <p:nvPr/>
        </p:nvSpPr>
        <p:spPr>
          <a:xfrm>
            <a:off x="785733" y="4257916"/>
            <a:ext cx="2875280" cy="355600"/>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5" name="Google Shape;805;p108"/>
          <p:cNvSpPr txBox="1"/>
          <p:nvPr/>
        </p:nvSpPr>
        <p:spPr>
          <a:xfrm>
            <a:off x="1101086" y="4257916"/>
            <a:ext cx="22333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Arial"/>
                <a:ea typeface="Arial"/>
                <a:cs typeface="Arial"/>
                <a:sym typeface="Arial"/>
              </a:rPr>
              <a:t>Open File/Folder Explorer</a:t>
            </a:r>
            <a:endParaRPr sz="1400" b="0" i="0" u="none" strike="noStrike" cap="none">
              <a:solidFill>
                <a:srgbClr val="002060"/>
              </a:solidFill>
              <a:latin typeface="Arial"/>
              <a:ea typeface="Arial"/>
              <a:cs typeface="Arial"/>
              <a:sym typeface="Arial"/>
            </a:endParaRPr>
          </a:p>
        </p:txBody>
      </p:sp>
      <p:sp>
        <p:nvSpPr>
          <p:cNvPr id="806" name="Google Shape;806;p108"/>
          <p:cNvSpPr/>
          <p:nvPr/>
        </p:nvSpPr>
        <p:spPr>
          <a:xfrm>
            <a:off x="785733" y="4725276"/>
            <a:ext cx="2875280" cy="355600"/>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7" name="Google Shape;807;p108"/>
          <p:cNvSpPr txBox="1"/>
          <p:nvPr/>
        </p:nvSpPr>
        <p:spPr>
          <a:xfrm>
            <a:off x="1090926" y="4725276"/>
            <a:ext cx="24432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Arial"/>
                <a:ea typeface="Arial"/>
                <a:cs typeface="Arial"/>
                <a:sym typeface="Arial"/>
              </a:rPr>
              <a:t>Execute the chrome installer</a:t>
            </a:r>
            <a:endParaRPr sz="1400" b="0" i="0" u="none" strike="noStrike" cap="none">
              <a:solidFill>
                <a:srgbClr val="002060"/>
              </a:solidFill>
              <a:latin typeface="Arial"/>
              <a:ea typeface="Arial"/>
              <a:cs typeface="Arial"/>
              <a:sym typeface="Arial"/>
            </a:endParaRPr>
          </a:p>
        </p:txBody>
      </p:sp>
      <p:sp>
        <p:nvSpPr>
          <p:cNvPr id="808" name="Google Shape;808;p108"/>
          <p:cNvSpPr/>
          <p:nvPr/>
        </p:nvSpPr>
        <p:spPr>
          <a:xfrm>
            <a:off x="406660" y="2410591"/>
            <a:ext cx="153632" cy="2759929"/>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9" name="Google Shape;809;p108"/>
          <p:cNvSpPr txBox="1"/>
          <p:nvPr/>
        </p:nvSpPr>
        <p:spPr>
          <a:xfrm>
            <a:off x="406660" y="1880660"/>
            <a:ext cx="34804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2060"/>
                </a:solidFill>
                <a:latin typeface="Arial"/>
                <a:ea typeface="Arial"/>
                <a:cs typeface="Arial"/>
                <a:sym typeface="Arial"/>
              </a:rPr>
              <a:t>How to Install Google Chrome</a:t>
            </a:r>
            <a:endParaRPr sz="1800" b="1" i="0" u="none" strike="noStrike" cap="none">
              <a:solidFill>
                <a:srgbClr val="002060"/>
              </a:solidFill>
              <a:latin typeface="Arial"/>
              <a:ea typeface="Arial"/>
              <a:cs typeface="Arial"/>
              <a:sym typeface="Arial"/>
            </a:endParaRPr>
          </a:p>
        </p:txBody>
      </p:sp>
      <p:sp>
        <p:nvSpPr>
          <p:cNvPr id="810" name="Google Shape;810;p108"/>
          <p:cNvSpPr/>
          <p:nvPr/>
        </p:nvSpPr>
        <p:spPr>
          <a:xfrm>
            <a:off x="6279971" y="4128222"/>
            <a:ext cx="4368800" cy="546845"/>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1" name="Google Shape;811;p108"/>
          <p:cNvSpPr/>
          <p:nvPr/>
        </p:nvSpPr>
        <p:spPr>
          <a:xfrm>
            <a:off x="4969331" y="4122244"/>
            <a:ext cx="1310640" cy="546845"/>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2" name="Google Shape;812;p108"/>
          <p:cNvSpPr txBox="1"/>
          <p:nvPr/>
        </p:nvSpPr>
        <p:spPr>
          <a:xfrm>
            <a:off x="5149947" y="4211000"/>
            <a:ext cx="86433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FROM</a:t>
            </a:r>
            <a:endParaRPr sz="1800" b="1" i="0" u="none" strike="noStrike" cap="none">
              <a:solidFill>
                <a:schemeClr val="accent1"/>
              </a:solidFill>
              <a:latin typeface="Arial"/>
              <a:ea typeface="Arial"/>
              <a:cs typeface="Arial"/>
              <a:sym typeface="Arial"/>
            </a:endParaRPr>
          </a:p>
        </p:txBody>
      </p:sp>
      <p:sp>
        <p:nvSpPr>
          <p:cNvPr id="813" name="Google Shape;813;p108"/>
          <p:cNvSpPr/>
          <p:nvPr/>
        </p:nvSpPr>
        <p:spPr>
          <a:xfrm>
            <a:off x="6279971" y="4974560"/>
            <a:ext cx="4368800" cy="546845"/>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4" name="Google Shape;814;p108"/>
          <p:cNvSpPr/>
          <p:nvPr/>
        </p:nvSpPr>
        <p:spPr>
          <a:xfrm>
            <a:off x="4969331" y="4968582"/>
            <a:ext cx="1310640" cy="546845"/>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5" name="Google Shape;815;p108"/>
          <p:cNvSpPr txBox="1"/>
          <p:nvPr/>
        </p:nvSpPr>
        <p:spPr>
          <a:xfrm>
            <a:off x="5149947" y="5057338"/>
            <a:ext cx="68480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RUN</a:t>
            </a:r>
            <a:endParaRPr sz="1800" b="1" i="0" u="none" strike="noStrike" cap="none">
              <a:solidFill>
                <a:schemeClr val="accent1"/>
              </a:solidFill>
              <a:latin typeface="Arial"/>
              <a:ea typeface="Arial"/>
              <a:cs typeface="Arial"/>
              <a:sym typeface="Arial"/>
            </a:endParaRPr>
          </a:p>
        </p:txBody>
      </p:sp>
      <p:sp>
        <p:nvSpPr>
          <p:cNvPr id="816" name="Google Shape;816;p108"/>
          <p:cNvSpPr/>
          <p:nvPr/>
        </p:nvSpPr>
        <p:spPr>
          <a:xfrm>
            <a:off x="6279971" y="5793477"/>
            <a:ext cx="4368800" cy="546845"/>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7" name="Google Shape;817;p108"/>
          <p:cNvSpPr/>
          <p:nvPr/>
        </p:nvSpPr>
        <p:spPr>
          <a:xfrm>
            <a:off x="4969331" y="5787499"/>
            <a:ext cx="1310640" cy="546845"/>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8" name="Google Shape;818;p108"/>
          <p:cNvSpPr txBox="1"/>
          <p:nvPr/>
        </p:nvSpPr>
        <p:spPr>
          <a:xfrm>
            <a:off x="5149947" y="5876255"/>
            <a:ext cx="71045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CMD</a:t>
            </a:r>
            <a:endParaRPr sz="1800" b="1" i="0" u="none" strike="noStrike" cap="none">
              <a:solidFill>
                <a:schemeClr val="accent1"/>
              </a:solidFill>
              <a:latin typeface="Arial"/>
              <a:ea typeface="Arial"/>
              <a:cs typeface="Arial"/>
              <a:sym typeface="Arial"/>
            </a:endParaRPr>
          </a:p>
        </p:txBody>
      </p:sp>
      <p:sp>
        <p:nvSpPr>
          <p:cNvPr id="819" name="Google Shape;819;p108"/>
          <p:cNvSpPr txBox="1"/>
          <p:nvPr/>
        </p:nvSpPr>
        <p:spPr>
          <a:xfrm>
            <a:off x="7783527" y="4200841"/>
            <a:ext cx="8515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alpine</a:t>
            </a:r>
            <a:endParaRPr sz="1800" b="1" i="0" u="none" strike="noStrike" cap="none">
              <a:solidFill>
                <a:schemeClr val="dk1"/>
              </a:solidFill>
              <a:latin typeface="Arial"/>
              <a:ea typeface="Arial"/>
              <a:cs typeface="Arial"/>
              <a:sym typeface="Arial"/>
            </a:endParaRPr>
          </a:p>
        </p:txBody>
      </p:sp>
      <p:sp>
        <p:nvSpPr>
          <p:cNvPr id="820" name="Google Shape;820;p108"/>
          <p:cNvSpPr txBox="1"/>
          <p:nvPr/>
        </p:nvSpPr>
        <p:spPr>
          <a:xfrm>
            <a:off x="6853784" y="5084525"/>
            <a:ext cx="27109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apk add --update nginx</a:t>
            </a:r>
            <a:endParaRPr sz="1800" b="1" i="0" u="none" strike="noStrike" cap="none">
              <a:solidFill>
                <a:schemeClr val="dk1"/>
              </a:solidFill>
              <a:latin typeface="Arial"/>
              <a:ea typeface="Arial"/>
              <a:cs typeface="Arial"/>
              <a:sym typeface="Arial"/>
            </a:endParaRPr>
          </a:p>
        </p:txBody>
      </p:sp>
      <p:sp>
        <p:nvSpPr>
          <p:cNvPr id="821" name="Google Shape;821;p108"/>
          <p:cNvSpPr txBox="1"/>
          <p:nvPr/>
        </p:nvSpPr>
        <p:spPr>
          <a:xfrm>
            <a:off x="7616813" y="5842194"/>
            <a:ext cx="11849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[“nginx”]</a:t>
            </a:r>
            <a:endParaRPr sz="1800" b="1" i="0" u="none" strike="noStrike" cap="none">
              <a:solidFill>
                <a:schemeClr val="dk1"/>
              </a:solidFill>
              <a:latin typeface="Arial"/>
              <a:ea typeface="Arial"/>
              <a:cs typeface="Arial"/>
              <a:sym typeface="Arial"/>
            </a:endParaRPr>
          </a:p>
        </p:txBody>
      </p:sp>
      <p:sp>
        <p:nvSpPr>
          <p:cNvPr id="822" name="Google Shape;822;p108"/>
          <p:cNvSpPr txBox="1"/>
          <p:nvPr/>
        </p:nvSpPr>
        <p:spPr>
          <a:xfrm>
            <a:off x="4342436" y="1966910"/>
            <a:ext cx="7593005" cy="1506100"/>
          </a:xfrm>
          <a:prstGeom prst="rect">
            <a:avLst/>
          </a:prstGeom>
          <a:noFill/>
          <a:ln>
            <a:noFill/>
          </a:ln>
        </p:spPr>
        <p:txBody>
          <a:bodyPr spcFirstLastPara="1" wrap="square" lIns="59950" tIns="59950" rIns="59950" bIns="5995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A Docker image is a combination of a filesystem and parameters.</a:t>
            </a:r>
            <a:endParaRPr sz="1800" b="0" i="0" u="none" strike="noStrike" cap="none">
              <a:solidFill>
                <a:srgbClr val="000000"/>
              </a:solidFill>
              <a:latin typeface="Arial"/>
              <a:ea typeface="Arial"/>
              <a:cs typeface="Arial"/>
              <a:sym typeface="Arial"/>
            </a:endParaRPr>
          </a:p>
          <a:p>
            <a:pPr marL="438148"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Layers built on layers, and Merged together at run time.</a:t>
            </a:r>
            <a:endParaRPr sz="1800" b="0" i="0" u="none" strike="noStrike" cap="none">
              <a:solidFill>
                <a:srgbClr val="000000"/>
              </a:solidFill>
              <a:latin typeface="Arial"/>
              <a:ea typeface="Arial"/>
              <a:cs typeface="Arial"/>
              <a:sym typeface="Arial"/>
            </a:endParaRPr>
          </a:p>
          <a:p>
            <a:pPr marL="438148"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Each Layer is stored only once no matter how many containers use it.</a:t>
            </a:r>
            <a:endParaRPr sz="1800" b="0" i="0" u="none" strike="noStrike" cap="none">
              <a:solidFill>
                <a:srgbClr val="000000"/>
              </a:solidFill>
              <a:latin typeface="Arial"/>
              <a:ea typeface="Arial"/>
              <a:cs typeface="Arial"/>
              <a:sym typeface="Arial"/>
            </a:endParaRPr>
          </a:p>
        </p:txBody>
      </p:sp>
      <p:sp>
        <p:nvSpPr>
          <p:cNvPr id="2" name="Rectangle 1"/>
          <p:cNvSpPr/>
          <p:nvPr/>
        </p:nvSpPr>
        <p:spPr>
          <a:xfrm>
            <a:off x="406660" y="1179126"/>
            <a:ext cx="11141581" cy="338554"/>
          </a:xfrm>
          <a:prstGeom prst="rect">
            <a:avLst/>
          </a:prstGeom>
        </p:spPr>
        <p:txBody>
          <a:bodyPr wrap="square">
            <a:spAutoFit/>
          </a:bodyPr>
          <a:lstStyle/>
          <a:p>
            <a:pPr lvl="0">
              <a:buSzPts val="1400"/>
            </a:pPr>
            <a:r>
              <a:rPr lang="en-US" sz="1600" dirty="0">
                <a:solidFill>
                  <a:srgbClr val="002060"/>
                </a:solidFill>
              </a:rPr>
              <a:t>Writing a </a:t>
            </a:r>
            <a:r>
              <a:rPr lang="en-US" sz="1600" dirty="0" smtClean="0">
                <a:solidFill>
                  <a:srgbClr val="002060"/>
                </a:solidFill>
              </a:rPr>
              <a:t>Docker </a:t>
            </a:r>
            <a:r>
              <a:rPr lang="en-US" sz="1600" dirty="0">
                <a:solidFill>
                  <a:srgbClr val="002060"/>
                </a:solidFill>
              </a:rPr>
              <a:t>file is like being given a computer with no OS and being told to install </a:t>
            </a:r>
            <a:r>
              <a:rPr lang="en-US" sz="1600" dirty="0" smtClean="0">
                <a:solidFill>
                  <a:srgbClr val="002060"/>
                </a:solidFill>
              </a:rPr>
              <a:t>Chrome </a:t>
            </a:r>
            <a:r>
              <a:rPr lang="en-US" sz="1600" dirty="0">
                <a:solidFill>
                  <a:srgbClr val="002060"/>
                </a:solidFill>
              </a:rPr>
              <a:t>or other software on it.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p109"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829" name="Google Shape;829;p109"/>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A closer look into Docker</a:t>
            </a:r>
            <a:endParaRPr sz="3200" b="1" i="0" u="none" strike="noStrike" cap="none">
              <a:solidFill>
                <a:srgbClr val="003C71"/>
              </a:solidFill>
              <a:latin typeface="Arial"/>
              <a:ea typeface="Arial"/>
              <a:cs typeface="Arial"/>
              <a:sym typeface="Arial"/>
            </a:endParaRPr>
          </a:p>
        </p:txBody>
      </p:sp>
      <p:sp>
        <p:nvSpPr>
          <p:cNvPr id="830" name="Google Shape;830;p109"/>
          <p:cNvSpPr/>
          <p:nvPr/>
        </p:nvSpPr>
        <p:spPr>
          <a:xfrm>
            <a:off x="260985" y="1179939"/>
            <a:ext cx="6096000" cy="2308324"/>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Use Alpine Linux as the base image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FROM</a:t>
            </a:r>
            <a:r>
              <a:rPr lang="en-US" sz="1800" b="0" i="0" u="none" strike="noStrike" cap="none" dirty="0">
                <a:solidFill>
                  <a:srgbClr val="000000"/>
                </a:solidFill>
                <a:latin typeface="Arial"/>
                <a:ea typeface="Arial"/>
                <a:cs typeface="Arial"/>
                <a:sym typeface="Arial"/>
              </a:rPr>
              <a:t> </a:t>
            </a:r>
            <a:r>
              <a:rPr lang="en-US" sz="1800" b="0" i="0" u="none" strike="noStrike" cap="none" dirty="0" err="1">
                <a:solidFill>
                  <a:srgbClr val="000000"/>
                </a:solidFill>
                <a:latin typeface="Arial"/>
                <a:ea typeface="Arial"/>
                <a:cs typeface="Arial"/>
                <a:sym typeface="Arial"/>
              </a:rPr>
              <a:t>alpine:latest</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Set the entry point to echo the message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ENTRYPOINT</a:t>
            </a:r>
            <a:r>
              <a:rPr lang="en-US" sz="1800" b="0" i="0" u="none" strike="noStrike" cap="none" dirty="0">
                <a:solidFill>
                  <a:srgbClr val="000000"/>
                </a:solidFill>
                <a:latin typeface="Arial"/>
                <a:ea typeface="Arial"/>
                <a:cs typeface="Arial"/>
                <a:sym typeface="Arial"/>
              </a:rPr>
              <a:t> [</a:t>
            </a:r>
            <a:r>
              <a:rPr lang="en-US" sz="1800" b="1" i="0" u="none" strike="noStrike" cap="none" dirty="0">
                <a:solidFill>
                  <a:srgbClr val="000000"/>
                </a:solidFill>
                <a:latin typeface="Arial"/>
                <a:ea typeface="Arial"/>
                <a:cs typeface="Arial"/>
                <a:sym typeface="Arial"/>
              </a:rPr>
              <a:t>“</a:t>
            </a:r>
            <a:r>
              <a:rPr lang="en-US" sz="1800" b="0" i="0" u="none" strike="noStrike" cap="none" dirty="0">
                <a:solidFill>
                  <a:srgbClr val="000000"/>
                </a:solidFill>
                <a:latin typeface="Arial"/>
                <a:ea typeface="Arial"/>
                <a:cs typeface="Arial"/>
                <a:sym typeface="Arial"/>
              </a:rPr>
              <a:t>/bin/echo</a:t>
            </a:r>
            <a:r>
              <a:rPr lang="en-US" sz="1800" b="1" i="0" u="none" strike="noStrike" cap="none" dirty="0">
                <a:solidFill>
                  <a:srgbClr val="000000"/>
                </a:solidFill>
                <a:latin typeface="Arial"/>
                <a:ea typeface="Arial"/>
                <a:cs typeface="Arial"/>
                <a:sym typeface="Arial"/>
              </a:rPr>
              <a:t>“</a:t>
            </a:r>
            <a:r>
              <a:rPr lang="en-US" sz="1800" b="0" i="0" u="none" strike="noStrike" cap="none" dirty="0">
                <a:solidFill>
                  <a:srgbClr val="000000"/>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Set the default argument for the echo command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CMD</a:t>
            </a:r>
            <a:r>
              <a:rPr lang="en-US" sz="1800" b="0" i="0" u="none" strike="noStrike" cap="none" dirty="0">
                <a:solidFill>
                  <a:srgbClr val="000000"/>
                </a:solidFill>
                <a:latin typeface="Arial"/>
                <a:ea typeface="Arial"/>
                <a:cs typeface="Arial"/>
                <a:sym typeface="Arial"/>
              </a:rPr>
              <a:t> [</a:t>
            </a:r>
            <a:r>
              <a:rPr lang="en-US" sz="1800" b="1" i="0" u="none" strike="noStrike" cap="none" dirty="0">
                <a:solidFill>
                  <a:srgbClr val="000000"/>
                </a:solidFill>
                <a:latin typeface="Arial"/>
                <a:ea typeface="Arial"/>
                <a:cs typeface="Arial"/>
                <a:sym typeface="Arial"/>
              </a:rPr>
              <a:t>“</a:t>
            </a:r>
            <a:r>
              <a:rPr lang="en-US" sz="1800" b="0" i="0" u="none" strike="noStrike" cap="none" dirty="0">
                <a:solidFill>
                  <a:srgbClr val="000000"/>
                </a:solidFill>
                <a:latin typeface="Arial"/>
                <a:ea typeface="Arial"/>
                <a:cs typeface="Arial"/>
                <a:sym typeface="Arial"/>
              </a:rPr>
              <a:t>Hello, World!</a:t>
            </a:r>
            <a:r>
              <a:rPr lang="en-US" sz="1800" b="1" i="0" u="none" strike="noStrike" cap="none" dirty="0">
                <a:solidFill>
                  <a:srgbClr val="000000"/>
                </a:solidFill>
                <a:latin typeface="Arial"/>
                <a:ea typeface="Arial"/>
                <a:cs typeface="Arial"/>
                <a:sym typeface="Arial"/>
              </a:rPr>
              <a:t>“</a:t>
            </a:r>
            <a:r>
              <a:rPr lang="en-US" sz="1800" b="0" i="0" u="none" strike="noStrike" cap="none" dirty="0">
                <a:solidFill>
                  <a:srgbClr val="000000"/>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p:txBody>
      </p:sp>
      <p:pic>
        <p:nvPicPr>
          <p:cNvPr id="831" name="Google Shape;831;p109"/>
          <p:cNvPicPr preferRelativeResize="0"/>
          <p:nvPr/>
        </p:nvPicPr>
        <p:blipFill rotWithShape="1">
          <a:blip r:embed="rId4">
            <a:alphaModFix/>
          </a:blip>
          <a:srcRect r="2317"/>
          <a:stretch/>
        </p:blipFill>
        <p:spPr>
          <a:xfrm>
            <a:off x="6496050" y="1338738"/>
            <a:ext cx="5563870" cy="1990725"/>
          </a:xfrm>
          <a:prstGeom prst="rect">
            <a:avLst/>
          </a:prstGeom>
          <a:noFill/>
          <a:ln>
            <a:noFill/>
          </a:ln>
        </p:spPr>
      </p:pic>
      <p:pic>
        <p:nvPicPr>
          <p:cNvPr id="832" name="Google Shape;832;p109"/>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6734493" y="3667140"/>
            <a:ext cx="5306180" cy="2108299"/>
          </a:xfrm>
          <a:prstGeom prst="rect">
            <a:avLst/>
          </a:prstGeom>
          <a:noFill/>
          <a:ln>
            <a:noFill/>
          </a:ln>
        </p:spPr>
      </p:pic>
      <p:sp>
        <p:nvSpPr>
          <p:cNvPr id="833" name="Google Shape;833;p109"/>
          <p:cNvSpPr/>
          <p:nvPr/>
        </p:nvSpPr>
        <p:spPr>
          <a:xfrm>
            <a:off x="6837182" y="5983805"/>
            <a:ext cx="488160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The daemon reads the </a:t>
            </a:r>
            <a:r>
              <a:rPr lang="en-US" sz="1800" b="0" i="0" u="none" strike="noStrike" cap="none" dirty="0" err="1">
                <a:solidFill>
                  <a:srgbClr val="000000"/>
                </a:solidFill>
                <a:latin typeface="Arial"/>
                <a:ea typeface="Arial"/>
                <a:cs typeface="Arial"/>
                <a:sym typeface="Arial"/>
              </a:rPr>
              <a:t>Dockerfile</a:t>
            </a:r>
            <a:r>
              <a:rPr lang="en-US" sz="1800" b="0" i="0" u="none" strike="noStrike" cap="none" dirty="0">
                <a:solidFill>
                  <a:srgbClr val="000000"/>
                </a:solidFill>
                <a:latin typeface="Arial"/>
                <a:ea typeface="Arial"/>
                <a:cs typeface="Arial"/>
                <a:sym typeface="Arial"/>
              </a:rPr>
              <a:t> and creates a layer for every command.</a:t>
            </a:r>
            <a:endParaRPr sz="1800" b="0" i="0" u="none" strike="noStrike" cap="none" dirty="0">
              <a:solidFill>
                <a:srgbClr val="000000"/>
              </a:solidFill>
              <a:latin typeface="Arial"/>
              <a:ea typeface="Arial"/>
              <a:cs typeface="Arial"/>
              <a:sym typeface="Arial"/>
            </a:endParaRPr>
          </a:p>
        </p:txBody>
      </p:sp>
      <p:sp>
        <p:nvSpPr>
          <p:cNvPr id="2" name="Rectangle 1"/>
          <p:cNvSpPr/>
          <p:nvPr/>
        </p:nvSpPr>
        <p:spPr>
          <a:xfrm>
            <a:off x="1053630" y="3597906"/>
            <a:ext cx="5680863" cy="2246769"/>
          </a:xfrm>
          <a:prstGeom prst="rect">
            <a:avLst/>
          </a:prstGeom>
        </p:spPr>
        <p:txBody>
          <a:bodyPr wrap="square">
            <a:spAutoFit/>
          </a:bodyPr>
          <a:lstStyle/>
          <a:p>
            <a:pPr marL="304791" lvl="0" indent="-304791">
              <a:buSzPts val="1800"/>
              <a:buFont typeface="Helvetica Neue"/>
              <a:buChar char="•"/>
            </a:pPr>
            <a:r>
              <a:rPr lang="en-US" b="1" dirty="0">
                <a:solidFill>
                  <a:srgbClr val="002060"/>
                </a:solidFill>
                <a:latin typeface="+mj-lt"/>
                <a:ea typeface="Helvetica Neue"/>
                <a:cs typeface="Times New Roman" panose="02020603050405020304" pitchFamily="18" charset="0"/>
                <a:sym typeface="Helvetica Neue"/>
              </a:rPr>
              <a:t>ENTRYPOINT</a:t>
            </a:r>
            <a:endParaRPr lang="en-US" dirty="0">
              <a:solidFill>
                <a:srgbClr val="002060"/>
              </a:solidFill>
              <a:latin typeface="+mj-lt"/>
              <a:cs typeface="Times New Roman" panose="02020603050405020304" pitchFamily="18" charset="0"/>
            </a:endParaRPr>
          </a:p>
          <a:p>
            <a:pPr marL="609585" lvl="1" indent="-304791">
              <a:buSzPts val="1800"/>
              <a:buFont typeface="Helvetica Neue"/>
              <a:buChar char="-"/>
            </a:pPr>
            <a:r>
              <a:rPr lang="en-US" dirty="0">
                <a:solidFill>
                  <a:srgbClr val="002060"/>
                </a:solidFill>
                <a:latin typeface="+mj-lt"/>
                <a:ea typeface="Helvetica Neue"/>
                <a:cs typeface="Times New Roman" panose="02020603050405020304" pitchFamily="18" charset="0"/>
                <a:sym typeface="Helvetica Neue"/>
              </a:rPr>
              <a:t>sets the command and parameters that will first execute </a:t>
            </a:r>
            <a:r>
              <a:rPr lang="en-US" dirty="0" smtClean="0">
                <a:solidFill>
                  <a:srgbClr val="002060"/>
                </a:solidFill>
                <a:latin typeface="+mj-lt"/>
                <a:ea typeface="Helvetica Neue"/>
                <a:cs typeface="Times New Roman" panose="02020603050405020304" pitchFamily="18" charset="0"/>
                <a:sym typeface="Helvetica Neue"/>
              </a:rPr>
              <a:t>when </a:t>
            </a:r>
            <a:r>
              <a:rPr lang="en-US" dirty="0">
                <a:solidFill>
                  <a:srgbClr val="002060"/>
                </a:solidFill>
                <a:latin typeface="+mj-lt"/>
                <a:ea typeface="Helvetica Neue"/>
                <a:cs typeface="Times New Roman" panose="02020603050405020304" pitchFamily="18" charset="0"/>
                <a:sym typeface="Helvetica Neue"/>
              </a:rPr>
              <a:t>container is started</a:t>
            </a:r>
            <a:endParaRPr lang="en-US" dirty="0">
              <a:solidFill>
                <a:srgbClr val="002060"/>
              </a:solidFill>
              <a:latin typeface="+mj-lt"/>
              <a:cs typeface="Times New Roman" panose="02020603050405020304" pitchFamily="18" charset="0"/>
            </a:endParaRPr>
          </a:p>
          <a:p>
            <a:pPr marL="609585" lvl="1" indent="-304791">
              <a:buSzPts val="1800"/>
              <a:buFont typeface="Helvetica Neue"/>
              <a:buChar char="-"/>
            </a:pPr>
            <a:r>
              <a:rPr lang="en-US" dirty="0">
                <a:solidFill>
                  <a:srgbClr val="002060"/>
                </a:solidFill>
                <a:latin typeface="+mj-lt"/>
                <a:ea typeface="Helvetica Neue"/>
                <a:cs typeface="Times New Roman" panose="02020603050405020304" pitchFamily="18" charset="0"/>
                <a:sym typeface="Helvetica Neue"/>
              </a:rPr>
              <a:t>will override all elements specified with CMD</a:t>
            </a:r>
            <a:endParaRPr lang="en-US" dirty="0">
              <a:solidFill>
                <a:srgbClr val="002060"/>
              </a:solidFill>
              <a:latin typeface="+mj-lt"/>
              <a:cs typeface="Times New Roman" panose="02020603050405020304" pitchFamily="18" charset="0"/>
            </a:endParaRPr>
          </a:p>
          <a:p>
            <a:pPr marL="609585" lvl="1" indent="-304791">
              <a:buSzPts val="1800"/>
              <a:buFont typeface="Helvetica Neue"/>
              <a:buChar char="-"/>
            </a:pPr>
            <a:r>
              <a:rPr lang="en-US" dirty="0">
                <a:solidFill>
                  <a:srgbClr val="002060"/>
                </a:solidFill>
                <a:latin typeface="+mj-lt"/>
                <a:ea typeface="Helvetica Neue"/>
                <a:cs typeface="Times New Roman" panose="02020603050405020304" pitchFamily="18" charset="0"/>
                <a:sym typeface="Helvetica Neue"/>
              </a:rPr>
              <a:t>commands or scripts can be </a:t>
            </a:r>
            <a:r>
              <a:rPr lang="en-US" dirty="0" smtClean="0">
                <a:solidFill>
                  <a:srgbClr val="002060"/>
                </a:solidFill>
                <a:latin typeface="+mj-lt"/>
                <a:ea typeface="Helvetica Neue"/>
                <a:cs typeface="Times New Roman" panose="02020603050405020304" pitchFamily="18" charset="0"/>
                <a:sym typeface="Helvetica Neue"/>
              </a:rPr>
              <a:t>passed</a:t>
            </a:r>
          </a:p>
          <a:p>
            <a:pPr marL="304794" lvl="1">
              <a:buSzPts val="1800"/>
            </a:pPr>
            <a:endParaRPr lang="en-US" dirty="0">
              <a:solidFill>
                <a:srgbClr val="002060"/>
              </a:solidFill>
              <a:latin typeface="+mj-lt"/>
              <a:cs typeface="Times New Roman" panose="02020603050405020304" pitchFamily="18" charset="0"/>
            </a:endParaRPr>
          </a:p>
          <a:p>
            <a:pPr marL="304791" lvl="0" indent="-304791">
              <a:buSzPts val="1800"/>
              <a:buFont typeface="Helvetica Neue"/>
              <a:buChar char="•"/>
            </a:pPr>
            <a:r>
              <a:rPr lang="en-US" b="1" dirty="0">
                <a:solidFill>
                  <a:srgbClr val="002060"/>
                </a:solidFill>
                <a:latin typeface="+mj-lt"/>
                <a:ea typeface="Helvetica Neue"/>
                <a:cs typeface="Times New Roman" panose="02020603050405020304" pitchFamily="18" charset="0"/>
                <a:sym typeface="Helvetica Neue"/>
              </a:rPr>
              <a:t>CMD</a:t>
            </a:r>
            <a:endParaRPr lang="en-US" dirty="0">
              <a:solidFill>
                <a:srgbClr val="002060"/>
              </a:solidFill>
              <a:latin typeface="+mj-lt"/>
              <a:cs typeface="Times New Roman" panose="02020603050405020304" pitchFamily="18" charset="0"/>
            </a:endParaRPr>
          </a:p>
          <a:p>
            <a:pPr marL="609585" lvl="1" indent="-304791">
              <a:buSzPts val="1800"/>
              <a:buFont typeface="Helvetica Neue"/>
              <a:buChar char="-"/>
            </a:pPr>
            <a:r>
              <a:rPr lang="en-US" dirty="0">
                <a:solidFill>
                  <a:srgbClr val="002060"/>
                </a:solidFill>
                <a:latin typeface="+mj-lt"/>
                <a:ea typeface="Helvetica Neue"/>
                <a:cs typeface="Times New Roman" panose="02020603050405020304" pitchFamily="18" charset="0"/>
                <a:sym typeface="Helvetica Neue"/>
              </a:rPr>
              <a:t>executed after ENTRYPOINT</a:t>
            </a:r>
            <a:endParaRPr lang="en-US" dirty="0">
              <a:solidFill>
                <a:srgbClr val="002060"/>
              </a:solidFill>
              <a:latin typeface="+mj-lt"/>
              <a:cs typeface="Times New Roman" panose="02020603050405020304" pitchFamily="18" charset="0"/>
            </a:endParaRPr>
          </a:p>
          <a:p>
            <a:pPr marL="609585" lvl="1" indent="-304791">
              <a:buSzPts val="1800"/>
              <a:buFont typeface="Helvetica Neue"/>
              <a:buChar char="-"/>
            </a:pPr>
            <a:r>
              <a:rPr lang="en-US" dirty="0">
                <a:solidFill>
                  <a:srgbClr val="002060"/>
                </a:solidFill>
                <a:latin typeface="+mj-lt"/>
                <a:ea typeface="Helvetica Neue"/>
                <a:cs typeface="Times New Roman" panose="02020603050405020304" pitchFamily="18" charset="0"/>
                <a:sym typeface="Helvetica Neue"/>
              </a:rPr>
              <a:t>can pass arguments to an ENTRYPOINT main command</a:t>
            </a:r>
            <a:endParaRPr lang="en-US" dirty="0">
              <a:solidFill>
                <a:srgbClr val="002060"/>
              </a:solidFill>
              <a:latin typeface="+mj-lt"/>
              <a:cs typeface="Times New Roman" panose="02020603050405020304" pitchFamily="18" charset="0"/>
            </a:endParaRPr>
          </a:p>
          <a:p>
            <a:pPr marL="609585" lvl="1" indent="-304791">
              <a:buSzPts val="1800"/>
              <a:buFont typeface="Helvetica Neue"/>
              <a:buChar char="-"/>
            </a:pPr>
            <a:r>
              <a:rPr lang="en-US" dirty="0">
                <a:solidFill>
                  <a:srgbClr val="002060"/>
                </a:solidFill>
                <a:latin typeface="+mj-lt"/>
                <a:ea typeface="Helvetica Neue"/>
                <a:cs typeface="Times New Roman" panose="02020603050405020304" pitchFamily="18" charset="0"/>
                <a:sym typeface="Helvetica Neue"/>
              </a:rPr>
              <a:t>with CMD, commands can be overridden</a:t>
            </a:r>
            <a:endParaRPr lang="en-US" dirty="0">
              <a:solidFill>
                <a:srgbClr val="002060"/>
              </a:solidFill>
              <a:latin typeface="+mj-lt"/>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74"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15" name="Google Shape;215;p74"/>
          <p:cNvSpPr/>
          <p:nvPr/>
        </p:nvSpPr>
        <p:spPr>
          <a:xfrm>
            <a:off x="425488" y="238909"/>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A Brief Intro to Linux</a:t>
            </a:r>
            <a:endParaRPr sz="3200" b="1" i="0" u="none" strike="noStrike" cap="none">
              <a:solidFill>
                <a:srgbClr val="003C71"/>
              </a:solidFill>
              <a:latin typeface="Arial"/>
              <a:ea typeface="Arial"/>
              <a:cs typeface="Arial"/>
              <a:sym typeface="Arial"/>
            </a:endParaRPr>
          </a:p>
        </p:txBody>
      </p:sp>
      <p:sp>
        <p:nvSpPr>
          <p:cNvPr id="216" name="Google Shape;216;p74"/>
          <p:cNvSpPr/>
          <p:nvPr/>
        </p:nvSpPr>
        <p:spPr>
          <a:xfrm>
            <a:off x="8009712" y="5466828"/>
            <a:ext cx="28905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https://linuxcommand.org/</a:t>
            </a:r>
            <a:r>
              <a:rPr lang="en-US"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217" name="Google Shape;217;p74"/>
          <p:cNvSpPr/>
          <p:nvPr/>
        </p:nvSpPr>
        <p:spPr>
          <a:xfrm>
            <a:off x="8009712" y="5805382"/>
            <a:ext cx="273664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https://linuxjourney.com/</a:t>
            </a:r>
            <a:r>
              <a:rPr lang="en-US"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218" name="Google Shape;218;p74"/>
          <p:cNvSpPr/>
          <p:nvPr/>
        </p:nvSpPr>
        <p:spPr>
          <a:xfrm>
            <a:off x="8009712" y="6143936"/>
            <a:ext cx="276229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https://linuxsurvival.com/</a:t>
            </a:r>
            <a:r>
              <a:rPr lang="en-US"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219" name="Google Shape;219;p74"/>
          <p:cNvSpPr txBox="1"/>
          <p:nvPr/>
        </p:nvSpPr>
        <p:spPr>
          <a:xfrm>
            <a:off x="8009712" y="5097496"/>
            <a:ext cx="294984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a:solidFill>
                  <a:srgbClr val="002060"/>
                </a:solidFill>
                <a:latin typeface="Arial"/>
                <a:ea typeface="Arial"/>
                <a:cs typeface="Arial"/>
                <a:sym typeface="Arial"/>
              </a:rPr>
              <a:t>Some Nice References</a:t>
            </a:r>
            <a:endParaRPr sz="2000" b="1" i="0" u="sng" strike="noStrike" cap="none">
              <a:solidFill>
                <a:srgbClr val="002060"/>
              </a:solidFill>
              <a:latin typeface="Arial"/>
              <a:ea typeface="Arial"/>
              <a:cs typeface="Arial"/>
              <a:sym typeface="Arial"/>
            </a:endParaRPr>
          </a:p>
        </p:txBody>
      </p:sp>
      <p:sp>
        <p:nvSpPr>
          <p:cNvPr id="220" name="Google Shape;220;p74"/>
          <p:cNvSpPr txBox="1"/>
          <p:nvPr/>
        </p:nvSpPr>
        <p:spPr>
          <a:xfrm>
            <a:off x="1919978" y="2906946"/>
            <a:ext cx="4362092"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cd, ls, pwd, hostname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cp, mv, rm, mkdir, rmdir, man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cat, vim, nano, touch, find, grep</a:t>
            </a: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uname, df, du, tar, fdisk, whoami</a:t>
            </a: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top, ps, kill, jobs, init, uptime, date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sudo, yum/apt, ssh, scp, history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curl, wget, ping, mtr, ip, ifconfig</a:t>
            </a: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netstat, iptables</a:t>
            </a:r>
            <a:endParaRPr sz="2000" b="1" i="0" u="none" strike="noStrike" cap="none">
              <a:solidFill>
                <a:srgbClr val="000000"/>
              </a:solidFill>
              <a:latin typeface="Arial"/>
              <a:ea typeface="Arial"/>
              <a:cs typeface="Arial"/>
              <a:sym typeface="Arial"/>
            </a:endParaRPr>
          </a:p>
        </p:txBody>
      </p:sp>
      <p:sp>
        <p:nvSpPr>
          <p:cNvPr id="221" name="Google Shape;221;p74"/>
          <p:cNvSpPr txBox="1"/>
          <p:nvPr/>
        </p:nvSpPr>
        <p:spPr>
          <a:xfrm>
            <a:off x="555330" y="791368"/>
            <a:ext cx="5426486" cy="193899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Master the Basics/Concepts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Learn by Building Small Projects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Embrace Curiosity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Take Advantage of Online Materials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Join Linux Communities</a:t>
            </a:r>
            <a:endParaRPr sz="2400" b="0" i="0" u="none" strike="noStrike" cap="none">
              <a:solidFill>
                <a:srgbClr val="000000"/>
              </a:solidFill>
              <a:latin typeface="Arial"/>
              <a:ea typeface="Arial"/>
              <a:cs typeface="Arial"/>
              <a:sym typeface="Arial"/>
            </a:endParaRPr>
          </a:p>
        </p:txBody>
      </p:sp>
      <p:pic>
        <p:nvPicPr>
          <p:cNvPr id="222" name="Google Shape;222;p74"/>
          <p:cNvPicPr preferRelativeResize="0"/>
          <p:nvPr/>
        </p:nvPicPr>
        <p:blipFill rotWithShape="1">
          <a:blip r:embed="rId7">
            <a:alphaModFix/>
            <a:extLst>
              <a:ext uri="{28A0092B-C50C-407E-A947-70E740481C1C}">
                <a14:useLocalDpi xmlns:a14="http://schemas.microsoft.com/office/drawing/2010/main" val="0"/>
              </a:ext>
            </a:extLst>
          </a:blip>
          <a:srcRect/>
          <a:stretch/>
        </p:blipFill>
        <p:spPr>
          <a:xfrm>
            <a:off x="6951575" y="742357"/>
            <a:ext cx="4878568" cy="4315126"/>
          </a:xfrm>
          <a:prstGeom prst="roundRect">
            <a:avLst>
              <a:gd name="adj" fmla="val 8594"/>
            </a:avLst>
          </a:prstGeom>
          <a:solidFill>
            <a:srgbClr val="ECECEC"/>
          </a:solidFill>
          <a:ln>
            <a:noFill/>
          </a:ln>
        </p:spPr>
      </p:pic>
      <p:sp>
        <p:nvSpPr>
          <p:cNvPr id="223" name="Google Shape;223;p74"/>
          <p:cNvSpPr/>
          <p:nvPr/>
        </p:nvSpPr>
        <p:spPr>
          <a:xfrm>
            <a:off x="1544004" y="3007360"/>
            <a:ext cx="375974" cy="3665193"/>
          </a:xfrm>
          <a:prstGeom prst="leftBrace">
            <a:avLst>
              <a:gd name="adj1" fmla="val 54272"/>
              <a:gd name="adj2" fmla="val 33368"/>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24" name="Google Shape;224;p74"/>
          <p:cNvSpPr/>
          <p:nvPr/>
        </p:nvSpPr>
        <p:spPr>
          <a:xfrm>
            <a:off x="131380" y="3932150"/>
            <a:ext cx="138450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Some basic commands</a:t>
            </a:r>
            <a:endParaRPr sz="1800" b="0" i="0" u="none" strike="noStrike" cap="none">
              <a:solidFill>
                <a:srgbClr val="000000"/>
              </a:solidFill>
              <a:latin typeface="Arial"/>
              <a:ea typeface="Arial"/>
              <a:cs typeface="Arial"/>
              <a:sym typeface="Arial"/>
            </a:endParaRPr>
          </a:p>
        </p:txBody>
      </p:sp>
      <p:sp>
        <p:nvSpPr>
          <p:cNvPr id="13" name="TextBox 12"/>
          <p:cNvSpPr txBox="1"/>
          <p:nvPr/>
        </p:nvSpPr>
        <p:spPr>
          <a:xfrm>
            <a:off x="10036068" y="142193"/>
            <a:ext cx="1420582" cy="523220"/>
          </a:xfrm>
          <a:prstGeom prst="rect">
            <a:avLst/>
          </a:prstGeom>
          <a:noFill/>
          <a:ln>
            <a:solidFill>
              <a:srgbClr val="FF0000"/>
            </a:solidFill>
          </a:ln>
        </p:spPr>
        <p:txBody>
          <a:bodyPr wrap="none" rtlCol="0">
            <a:spAutoFit/>
          </a:bodyPr>
          <a:lstStyle/>
          <a:p>
            <a:r>
              <a:rPr lang="en-US" sz="2800" dirty="0" smtClean="0">
                <a:solidFill>
                  <a:srgbClr val="FF0000"/>
                </a:solidFill>
              </a:rPr>
              <a:t>RECAP</a:t>
            </a:r>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1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840" name="Google Shape;840;p110"/>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A closer look into Docker</a:t>
            </a:r>
            <a:endParaRPr sz="3200" b="1" i="0" u="none" strike="noStrike" cap="none">
              <a:solidFill>
                <a:srgbClr val="003C71"/>
              </a:solidFill>
              <a:latin typeface="Arial"/>
              <a:ea typeface="Arial"/>
              <a:cs typeface="Arial"/>
              <a:sym typeface="Arial"/>
            </a:endParaRPr>
          </a:p>
        </p:txBody>
      </p:sp>
      <p:sp>
        <p:nvSpPr>
          <p:cNvPr id="841" name="Google Shape;841;p110"/>
          <p:cNvSpPr txBox="1"/>
          <p:nvPr/>
        </p:nvSpPr>
        <p:spPr>
          <a:xfrm>
            <a:off x="212128" y="940642"/>
            <a:ext cx="63530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sng" strike="noStrike" cap="none">
                <a:solidFill>
                  <a:srgbClr val="000000"/>
                </a:solidFill>
                <a:latin typeface="Arial"/>
                <a:ea typeface="Arial"/>
                <a:cs typeface="Arial"/>
                <a:sym typeface="Arial"/>
              </a:rPr>
              <a:t>How to build a customized Docker Image?</a:t>
            </a:r>
            <a:endParaRPr sz="2400" b="1" i="0" u="sng" strike="noStrike" cap="none">
              <a:solidFill>
                <a:srgbClr val="000000"/>
              </a:solidFill>
              <a:latin typeface="Arial"/>
              <a:ea typeface="Arial"/>
              <a:cs typeface="Arial"/>
              <a:sym typeface="Arial"/>
            </a:endParaRPr>
          </a:p>
        </p:txBody>
      </p:sp>
      <p:sp>
        <p:nvSpPr>
          <p:cNvPr id="842" name="Google Shape;842;p110"/>
          <p:cNvSpPr/>
          <p:nvPr/>
        </p:nvSpPr>
        <p:spPr>
          <a:xfrm>
            <a:off x="405689" y="1346148"/>
            <a:ext cx="2518638"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mkdir nginx-docker</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cd nginx-docker</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vim index.html</a:t>
            </a:r>
            <a:endParaRPr sz="1800" b="1" i="0" u="none" strike="noStrike" cap="none">
              <a:solidFill>
                <a:srgbClr val="000000"/>
              </a:solidFill>
              <a:latin typeface="Arial"/>
              <a:ea typeface="Arial"/>
              <a:cs typeface="Arial"/>
              <a:sym typeface="Arial"/>
            </a:endParaRPr>
          </a:p>
        </p:txBody>
      </p:sp>
      <p:sp>
        <p:nvSpPr>
          <p:cNvPr id="843" name="Google Shape;843;p110"/>
          <p:cNvSpPr/>
          <p:nvPr/>
        </p:nvSpPr>
        <p:spPr>
          <a:xfrm>
            <a:off x="304800" y="2419468"/>
            <a:ext cx="5716859" cy="249299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&lt;!DOCTYPE html&gt;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&lt;html lang="en"&gt;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&lt;head&gt;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    &lt;meta charset="UTF-8"&gt;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    &lt;meta name="viewport" content="width=device-width, initial-scale=1.0"&gt;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    &lt;title&gt;Welcome to My Nginx Docker&lt;/title&gt;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&lt;/head&gt;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&lt;body&gt;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    &lt;h1&gt;Welcome to My Nginx served by a Customized Docker!&lt;/h1&gt;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    &lt;p&gt;This page is being served by an Nginx container!&lt;/p&gt;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&lt;/body&gt;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70C0"/>
                </a:solidFill>
                <a:latin typeface="Arial"/>
                <a:ea typeface="Arial"/>
                <a:cs typeface="Arial"/>
                <a:sym typeface="Arial"/>
              </a:rPr>
              <a:t>&lt;/html&gt;</a:t>
            </a:r>
            <a:endParaRPr sz="1400" b="0" i="0" u="none" strike="noStrike" cap="none">
              <a:solidFill>
                <a:srgbClr val="000000"/>
              </a:solidFill>
              <a:latin typeface="Arial"/>
              <a:ea typeface="Arial"/>
              <a:cs typeface="Arial"/>
              <a:sym typeface="Arial"/>
            </a:endParaRPr>
          </a:p>
        </p:txBody>
      </p:sp>
      <p:sp>
        <p:nvSpPr>
          <p:cNvPr id="844" name="Google Shape;844;p110"/>
          <p:cNvSpPr/>
          <p:nvPr/>
        </p:nvSpPr>
        <p:spPr>
          <a:xfrm>
            <a:off x="6266986" y="1997594"/>
            <a:ext cx="176041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 vim Dockerfile</a:t>
            </a:r>
            <a:endParaRPr sz="1600" b="1" i="0" u="none" strike="noStrike" cap="none">
              <a:solidFill>
                <a:srgbClr val="000000"/>
              </a:solidFill>
              <a:latin typeface="Arial"/>
              <a:ea typeface="Arial"/>
              <a:cs typeface="Arial"/>
              <a:sym typeface="Arial"/>
            </a:endParaRPr>
          </a:p>
        </p:txBody>
      </p:sp>
      <p:sp>
        <p:nvSpPr>
          <p:cNvPr id="845" name="Google Shape;845;p110"/>
          <p:cNvSpPr/>
          <p:nvPr/>
        </p:nvSpPr>
        <p:spPr>
          <a:xfrm>
            <a:off x="6266986" y="2447570"/>
            <a:ext cx="5765180" cy="243143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B050"/>
                </a:solidFill>
                <a:latin typeface="Arial"/>
                <a:ea typeface="Arial"/>
                <a:cs typeface="Arial"/>
                <a:sym typeface="Arial"/>
              </a:rPr>
              <a:t># Use the official Nginx image from the Docker Hub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B050"/>
                </a:solidFill>
                <a:latin typeface="Arial"/>
                <a:ea typeface="Arial"/>
                <a:cs typeface="Arial"/>
                <a:sym typeface="Arial"/>
              </a:rPr>
              <a:t>FROM nginx:alpine</a:t>
            </a:r>
            <a:endParaRPr sz="1400" b="0" i="0" u="none" strike="noStrike" cap="none">
              <a:solidFill>
                <a:srgbClr val="00B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B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B050"/>
                </a:solidFill>
                <a:latin typeface="Arial"/>
                <a:ea typeface="Arial"/>
                <a:cs typeface="Arial"/>
                <a:sym typeface="Arial"/>
              </a:rPr>
              <a:t># Copy the HTML file into the default Nginx web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B050"/>
                </a:solidFill>
                <a:latin typeface="Arial"/>
                <a:ea typeface="Arial"/>
                <a:cs typeface="Arial"/>
                <a:sym typeface="Arial"/>
              </a:rPr>
              <a:t>COPY index.html /usr/share/nginx/html/index.html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B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B050"/>
                </a:solidFill>
                <a:latin typeface="Arial"/>
                <a:ea typeface="Arial"/>
                <a:cs typeface="Arial"/>
                <a:sym typeface="Arial"/>
              </a:rPr>
              <a:t># Expose the port that Nginx will run 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B050"/>
                </a:solidFill>
                <a:latin typeface="Arial"/>
                <a:ea typeface="Arial"/>
                <a:cs typeface="Arial"/>
                <a:sym typeface="Arial"/>
              </a:rPr>
              <a:t>EXPOSE 80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B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1" i="0" u="none" strike="noStrike" cap="none">
                <a:solidFill>
                  <a:srgbClr val="00B050"/>
                </a:solidFill>
                <a:latin typeface="Arial"/>
                <a:ea typeface="Arial"/>
                <a:cs typeface="Arial"/>
                <a:sym typeface="Arial"/>
              </a:rPr>
              <a:t># No need to specify CMD or ENTRYPOINT because the official              # Nginx image already comes with the default command to start Nginx.</a:t>
            </a:r>
            <a:endParaRPr sz="1400" b="0" i="0" u="none" strike="noStrike" cap="none">
              <a:solidFill>
                <a:srgbClr val="000000"/>
              </a:solidFill>
              <a:latin typeface="Arial"/>
              <a:ea typeface="Arial"/>
              <a:cs typeface="Arial"/>
              <a:sym typeface="Arial"/>
            </a:endParaRPr>
          </a:p>
        </p:txBody>
      </p:sp>
      <p:sp>
        <p:nvSpPr>
          <p:cNvPr id="846" name="Google Shape;846;p110"/>
          <p:cNvSpPr/>
          <p:nvPr/>
        </p:nvSpPr>
        <p:spPr>
          <a:xfrm>
            <a:off x="1665008" y="5135302"/>
            <a:ext cx="6096506"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 </a:t>
            </a:r>
            <a:r>
              <a:rPr lang="en-US" sz="1800" b="1" i="0" u="none" strike="noStrike" cap="none" dirty="0" err="1">
                <a:solidFill>
                  <a:srgbClr val="000000"/>
                </a:solidFill>
                <a:latin typeface="Arial"/>
                <a:ea typeface="Arial"/>
                <a:cs typeface="Arial"/>
                <a:sym typeface="Arial"/>
              </a:rPr>
              <a:t>docker</a:t>
            </a:r>
            <a:r>
              <a:rPr lang="en-US" sz="1800" b="1" i="0" u="none" strike="noStrike" cap="none" dirty="0">
                <a:solidFill>
                  <a:srgbClr val="000000"/>
                </a:solidFill>
                <a:latin typeface="Arial"/>
                <a:ea typeface="Arial"/>
                <a:cs typeface="Arial"/>
                <a:sym typeface="Arial"/>
              </a:rPr>
              <a:t>  build  -t  </a:t>
            </a:r>
            <a:r>
              <a:rPr lang="en-US" sz="1800" b="1" i="0" u="none" strike="noStrike" cap="none" dirty="0" err="1">
                <a:solidFill>
                  <a:srgbClr val="000000"/>
                </a:solidFill>
                <a:latin typeface="Arial"/>
                <a:ea typeface="Arial"/>
                <a:cs typeface="Arial"/>
                <a:sym typeface="Arial"/>
              </a:rPr>
              <a:t>nginx</a:t>
            </a:r>
            <a:r>
              <a:rPr lang="en-US" sz="1800" b="1" i="0" u="none" strike="noStrike" cap="none" dirty="0">
                <a:solidFill>
                  <a:srgbClr val="000000"/>
                </a:solidFill>
                <a:latin typeface="Arial"/>
                <a:ea typeface="Arial"/>
                <a:cs typeface="Arial"/>
                <a:sym typeface="Arial"/>
              </a:rPr>
              <a:t>-</a:t>
            </a:r>
            <a:r>
              <a:rPr lang="en-US" sz="1800" b="1" i="0" u="none" strike="noStrike" cap="none" dirty="0" err="1">
                <a:solidFill>
                  <a:srgbClr val="000000"/>
                </a:solidFill>
                <a:latin typeface="Arial"/>
                <a:ea typeface="Arial"/>
                <a:cs typeface="Arial"/>
                <a:sym typeface="Arial"/>
              </a:rPr>
              <a:t>docker</a:t>
            </a:r>
            <a:r>
              <a:rPr lang="en-US" sz="1800" b="1" i="0" u="none" strike="noStrike" cap="none" dirty="0">
                <a:solidFill>
                  <a:srgbClr val="000000"/>
                </a:solidFill>
                <a:latin typeface="Arial"/>
                <a:ea typeface="Arial"/>
                <a:cs typeface="Arial"/>
                <a:sym typeface="Arial"/>
              </a:rPr>
              <a:t>-app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 </a:t>
            </a:r>
            <a:r>
              <a:rPr lang="en-US" sz="1800" b="1" i="0" u="none" strike="noStrike" cap="none" dirty="0" err="1">
                <a:solidFill>
                  <a:srgbClr val="000000"/>
                </a:solidFill>
                <a:latin typeface="Arial"/>
                <a:ea typeface="Arial"/>
                <a:cs typeface="Arial"/>
                <a:sym typeface="Arial"/>
              </a:rPr>
              <a:t>docker</a:t>
            </a:r>
            <a:r>
              <a:rPr lang="en-US" sz="1800" b="1" i="0" u="none" strike="noStrike" cap="none" dirty="0">
                <a:solidFill>
                  <a:srgbClr val="000000"/>
                </a:solidFill>
                <a:latin typeface="Arial"/>
                <a:ea typeface="Arial"/>
                <a:cs typeface="Arial"/>
                <a:sym typeface="Arial"/>
              </a:rPr>
              <a:t> images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 </a:t>
            </a:r>
            <a:r>
              <a:rPr lang="en-US" sz="1800" b="1" i="0" u="none" strike="noStrike" cap="none" dirty="0" err="1">
                <a:solidFill>
                  <a:srgbClr val="000000"/>
                </a:solidFill>
                <a:latin typeface="Arial"/>
                <a:ea typeface="Arial"/>
                <a:cs typeface="Arial"/>
                <a:sym typeface="Arial"/>
              </a:rPr>
              <a:t>docker</a:t>
            </a:r>
            <a:r>
              <a:rPr lang="en-US" sz="1800" b="1" i="0" u="none" strike="noStrike" cap="none" dirty="0">
                <a:solidFill>
                  <a:srgbClr val="000000"/>
                </a:solidFill>
                <a:latin typeface="Arial"/>
                <a:ea typeface="Arial"/>
                <a:cs typeface="Arial"/>
                <a:sym typeface="Arial"/>
              </a:rPr>
              <a:t> run –d –p </a:t>
            </a:r>
            <a:r>
              <a:rPr lang="en-US" sz="1800" b="1" i="0" u="none" strike="noStrike" cap="none" dirty="0" smtClean="0">
                <a:solidFill>
                  <a:srgbClr val="000000"/>
                </a:solidFill>
                <a:latin typeface="Arial"/>
                <a:ea typeface="Arial"/>
                <a:cs typeface="Arial"/>
                <a:sym typeface="Arial"/>
              </a:rPr>
              <a:t>8000:80 </a:t>
            </a:r>
            <a:r>
              <a:rPr lang="en-US" sz="1800" b="1" i="0" u="none" strike="noStrike" cap="none" dirty="0" err="1">
                <a:solidFill>
                  <a:srgbClr val="000000"/>
                </a:solidFill>
                <a:latin typeface="Arial"/>
                <a:ea typeface="Arial"/>
                <a:cs typeface="Arial"/>
                <a:sym typeface="Arial"/>
              </a:rPr>
              <a:t>nginx</a:t>
            </a:r>
            <a:r>
              <a:rPr lang="en-US" sz="1800" b="1" i="0" u="none" strike="noStrike" cap="none" dirty="0">
                <a:solidFill>
                  <a:srgbClr val="000000"/>
                </a:solidFill>
                <a:latin typeface="Arial"/>
                <a:ea typeface="Arial"/>
                <a:cs typeface="Arial"/>
                <a:sym typeface="Arial"/>
              </a:rPr>
              <a:t>-</a:t>
            </a:r>
            <a:r>
              <a:rPr lang="en-US" sz="1800" b="1" i="0" u="none" strike="noStrike" cap="none" dirty="0" err="1">
                <a:solidFill>
                  <a:srgbClr val="000000"/>
                </a:solidFill>
                <a:latin typeface="Arial"/>
                <a:ea typeface="Arial"/>
                <a:cs typeface="Arial"/>
                <a:sym typeface="Arial"/>
              </a:rPr>
              <a:t>docker</a:t>
            </a:r>
            <a:r>
              <a:rPr lang="en-US" sz="1800" b="1" i="0" u="none" strike="noStrike" cap="none" dirty="0">
                <a:solidFill>
                  <a:srgbClr val="000000"/>
                </a:solidFill>
                <a:latin typeface="Arial"/>
                <a:ea typeface="Arial"/>
                <a:cs typeface="Arial"/>
                <a:sym typeface="Arial"/>
              </a:rPr>
              <a:t>-app</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0000"/>
                </a:solidFill>
                <a:latin typeface="Arial"/>
                <a:ea typeface="Arial"/>
                <a:cs typeface="Arial"/>
                <a:sym typeface="Wingdings" panose="05000000000000000000" pitchFamily="2" charset="2"/>
              </a:rPr>
              <a:t> </a:t>
            </a:r>
            <a:r>
              <a:rPr lang="en-US" sz="1800" b="1" i="0" u="none" strike="noStrike" cap="none" dirty="0" smtClean="0">
                <a:solidFill>
                  <a:srgbClr val="000000"/>
                </a:solidFill>
                <a:latin typeface="Arial"/>
                <a:ea typeface="Arial"/>
                <a:cs typeface="Arial"/>
                <a:sym typeface="Arial"/>
              </a:rPr>
              <a:t>Check </a:t>
            </a:r>
            <a:r>
              <a:rPr lang="en-US" sz="1800" b="1" i="0" u="sng" strike="noStrike" cap="none" dirty="0">
                <a:solidFill>
                  <a:srgbClr val="000000"/>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a:t>
            </a:r>
            <a:r>
              <a:rPr lang="en-US" sz="1800" b="1" i="0" u="sng" strike="noStrike" cap="none" dirty="0" smtClean="0">
                <a:solidFill>
                  <a:srgbClr val="000000"/>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localhost:8000</a:t>
            </a:r>
            <a:r>
              <a:rPr lang="en-US" sz="1800" b="1" i="0" u="none" strike="noStrike" cap="none" dirty="0" smtClean="0">
                <a:solidFill>
                  <a:srgbClr val="000000"/>
                </a:solidFill>
                <a:latin typeface="Arial"/>
                <a:ea typeface="Arial"/>
                <a:cs typeface="Arial"/>
                <a:sym typeface="Arial"/>
              </a:rPr>
              <a:t> </a:t>
            </a:r>
            <a:r>
              <a:rPr lang="en-US" sz="1800" b="1" i="0" u="none" strike="noStrike" cap="none" dirty="0">
                <a:solidFill>
                  <a:srgbClr val="000000"/>
                </a:solidFill>
                <a:latin typeface="Arial"/>
                <a:ea typeface="Arial"/>
                <a:cs typeface="Arial"/>
                <a:sym typeface="Arial"/>
              </a:rPr>
              <a:t>in your browser</a:t>
            </a:r>
            <a:endParaRPr sz="18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852" name="Google Shape;852;p11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853" name="Google Shape;853;p111"/>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A closer look into Docker</a:t>
            </a:r>
            <a:endParaRPr sz="3200" b="1" i="0" u="none" strike="noStrike" cap="none">
              <a:solidFill>
                <a:srgbClr val="003C71"/>
              </a:solidFill>
              <a:latin typeface="Arial"/>
              <a:ea typeface="Arial"/>
              <a:cs typeface="Arial"/>
              <a:sym typeface="Arial"/>
            </a:endParaRPr>
          </a:p>
        </p:txBody>
      </p:sp>
      <p:sp>
        <p:nvSpPr>
          <p:cNvPr id="854" name="Google Shape;854;p111"/>
          <p:cNvSpPr txBox="1"/>
          <p:nvPr/>
        </p:nvSpPr>
        <p:spPr>
          <a:xfrm>
            <a:off x="212128" y="940642"/>
            <a:ext cx="63530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sng" strike="noStrike" cap="none">
                <a:solidFill>
                  <a:srgbClr val="000000"/>
                </a:solidFill>
                <a:latin typeface="Arial"/>
                <a:ea typeface="Arial"/>
                <a:cs typeface="Arial"/>
                <a:sym typeface="Arial"/>
              </a:rPr>
              <a:t>How to build a customized Docker Image?</a:t>
            </a:r>
            <a:endParaRPr sz="2400" b="1" i="0" u="sng" strike="noStrike" cap="none">
              <a:solidFill>
                <a:srgbClr val="000000"/>
              </a:solidFill>
              <a:latin typeface="Arial"/>
              <a:ea typeface="Arial"/>
              <a:cs typeface="Arial"/>
              <a:sym typeface="Arial"/>
            </a:endParaRPr>
          </a:p>
        </p:txBody>
      </p:sp>
      <p:sp>
        <p:nvSpPr>
          <p:cNvPr id="855" name="Google Shape;855;p111"/>
          <p:cNvSpPr/>
          <p:nvPr/>
        </p:nvSpPr>
        <p:spPr>
          <a:xfrm>
            <a:off x="2374988" y="1967944"/>
            <a:ext cx="7317652" cy="470898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mj-lt"/>
                <a:ea typeface="Helvetica Neue"/>
                <a:cs typeface="Helvetica Neue"/>
                <a:sym typeface="Helvetica Neue"/>
              </a:rPr>
              <a:t>FROM</a:t>
            </a:r>
            <a:r>
              <a:rPr lang="en-US" sz="2000" b="0" i="0" u="none" strike="noStrike" cap="none" dirty="0">
                <a:solidFill>
                  <a:srgbClr val="000000"/>
                </a:solidFill>
                <a:latin typeface="+mj-lt"/>
                <a:ea typeface="Helvetica Neue"/>
                <a:cs typeface="Helvetica Neue"/>
                <a:sym typeface="Helvetica Neue"/>
              </a:rPr>
              <a:t> </a:t>
            </a:r>
            <a:r>
              <a:rPr lang="en-US" sz="2000" b="0" i="0" u="none" strike="noStrike" cap="none" dirty="0" err="1">
                <a:solidFill>
                  <a:srgbClr val="000000"/>
                </a:solidFill>
                <a:latin typeface="+mj-lt"/>
                <a:ea typeface="Helvetica Neue"/>
                <a:cs typeface="Helvetica Neue"/>
                <a:sym typeface="Helvetica Neue"/>
              </a:rPr>
              <a:t>ubuntu</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mj-lt"/>
                <a:ea typeface="Helvetica Neue"/>
                <a:cs typeface="Helvetica Neue"/>
                <a:sym typeface="Helvetica Neue"/>
              </a:rPr>
              <a:t>LABEL</a:t>
            </a:r>
            <a:r>
              <a:rPr lang="en-US" sz="2000" b="0" i="0" u="none" strike="noStrike" cap="none" dirty="0">
                <a:solidFill>
                  <a:srgbClr val="000000"/>
                </a:solidFill>
                <a:latin typeface="+mj-lt"/>
                <a:ea typeface="Helvetica Neue"/>
                <a:cs typeface="Helvetica Neue"/>
                <a:sym typeface="Helvetica Neue"/>
              </a:rPr>
              <a:t> maintainer="docker@example.com”</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mj-lt"/>
              <a:ea typeface="Helvetica Neue"/>
              <a:cs typeface="Helvetica Neue"/>
              <a:sym typeface="Helvetica Neue"/>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mj-lt"/>
                <a:ea typeface="Helvetica Neue"/>
                <a:cs typeface="Helvetica Neue"/>
                <a:sym typeface="Helvetica Neue"/>
              </a:rPr>
              <a:t>RUN</a:t>
            </a:r>
            <a:r>
              <a:rPr lang="en-US" sz="2000" b="0" i="0" u="none" strike="noStrike" cap="none" dirty="0">
                <a:solidFill>
                  <a:srgbClr val="000000"/>
                </a:solidFill>
                <a:latin typeface="+mj-lt"/>
                <a:ea typeface="Helvetica Neue"/>
                <a:cs typeface="Helvetica Neue"/>
                <a:sym typeface="Helvetica Neue"/>
              </a:rPr>
              <a:t> \</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mj-lt"/>
                <a:ea typeface="Helvetica Neue"/>
                <a:cs typeface="Helvetica Neue"/>
                <a:sym typeface="Helvetica Neue"/>
              </a:rPr>
              <a:t>	apt-get update &amp;&amp; \</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mj-lt"/>
                <a:ea typeface="Helvetica Neue"/>
                <a:cs typeface="Helvetica Neue"/>
                <a:sym typeface="Helvetica Neue"/>
              </a:rPr>
              <a:t>	apt-get install -y </a:t>
            </a:r>
            <a:r>
              <a:rPr lang="en-US" sz="2000" b="0" i="0" u="none" strike="noStrike" cap="none" dirty="0" err="1">
                <a:solidFill>
                  <a:srgbClr val="000000"/>
                </a:solidFill>
                <a:latin typeface="+mj-lt"/>
                <a:ea typeface="Helvetica Neue"/>
                <a:cs typeface="Helvetica Neue"/>
                <a:sym typeface="Helvetica Neue"/>
              </a:rPr>
              <a:t>nginx</a:t>
            </a:r>
            <a:r>
              <a:rPr lang="en-US" sz="2000" b="0" i="0" u="none" strike="noStrike" cap="none" dirty="0">
                <a:solidFill>
                  <a:srgbClr val="000000"/>
                </a:solidFill>
                <a:latin typeface="+mj-lt"/>
                <a:ea typeface="Helvetica Neue"/>
                <a:cs typeface="Helvetica Neue"/>
                <a:sym typeface="Helvetica Neue"/>
              </a:rPr>
              <a:t> &amp;&amp; \</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mj-lt"/>
                <a:ea typeface="Helvetica Neue"/>
                <a:cs typeface="Helvetica Neue"/>
                <a:sym typeface="Helvetica Neue"/>
              </a:rPr>
              <a:t>	</a:t>
            </a:r>
            <a:r>
              <a:rPr lang="en-US" sz="2000" b="0" i="0" u="none" strike="noStrike" cap="none" dirty="0" err="1">
                <a:solidFill>
                  <a:srgbClr val="000000"/>
                </a:solidFill>
                <a:latin typeface="+mj-lt"/>
                <a:ea typeface="Helvetica Neue"/>
                <a:cs typeface="Helvetica Neue"/>
                <a:sym typeface="Helvetica Neue"/>
              </a:rPr>
              <a:t>rm</a:t>
            </a:r>
            <a:r>
              <a:rPr lang="en-US" sz="2000" b="0" i="0" u="none" strike="noStrike" cap="none" dirty="0">
                <a:solidFill>
                  <a:srgbClr val="000000"/>
                </a:solidFill>
                <a:latin typeface="+mj-lt"/>
                <a:ea typeface="Helvetica Neue"/>
                <a:cs typeface="Helvetica Neue"/>
                <a:sym typeface="Helvetica Neue"/>
              </a:rPr>
              <a:t> -</a:t>
            </a:r>
            <a:r>
              <a:rPr lang="en-US" sz="2000" b="0" i="0" u="none" strike="noStrike" cap="none" dirty="0" err="1">
                <a:solidFill>
                  <a:srgbClr val="000000"/>
                </a:solidFill>
                <a:latin typeface="+mj-lt"/>
                <a:ea typeface="Helvetica Neue"/>
                <a:cs typeface="Helvetica Neue"/>
                <a:sym typeface="Helvetica Neue"/>
              </a:rPr>
              <a:t>rf</a:t>
            </a:r>
            <a:r>
              <a:rPr lang="en-US" sz="2000" b="0" i="0" u="none" strike="noStrike" cap="none" dirty="0">
                <a:solidFill>
                  <a:srgbClr val="000000"/>
                </a:solidFill>
                <a:latin typeface="+mj-lt"/>
                <a:ea typeface="Helvetica Neue"/>
                <a:cs typeface="Helvetica Neue"/>
                <a:sym typeface="Helvetica Neue"/>
              </a:rPr>
              <a:t> /</a:t>
            </a:r>
            <a:r>
              <a:rPr lang="en-US" sz="2000" b="0" i="0" u="none" strike="noStrike" cap="none" dirty="0" err="1">
                <a:solidFill>
                  <a:srgbClr val="000000"/>
                </a:solidFill>
                <a:latin typeface="+mj-lt"/>
                <a:ea typeface="Helvetica Neue"/>
                <a:cs typeface="Helvetica Neue"/>
                <a:sym typeface="Helvetica Neue"/>
              </a:rPr>
              <a:t>var</a:t>
            </a:r>
            <a:r>
              <a:rPr lang="en-US" sz="2000" b="0" i="0" u="none" strike="noStrike" cap="none" dirty="0">
                <a:solidFill>
                  <a:srgbClr val="000000"/>
                </a:solidFill>
                <a:latin typeface="+mj-lt"/>
                <a:ea typeface="Helvetica Neue"/>
                <a:cs typeface="Helvetica Neue"/>
                <a:sym typeface="Helvetica Neue"/>
              </a:rPr>
              <a:t>/lib/apt/lists/* &amp;&amp; \</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mj-lt"/>
                <a:ea typeface="Helvetica Neue"/>
                <a:cs typeface="Helvetica Neue"/>
                <a:sym typeface="Helvetica Neue"/>
              </a:rPr>
              <a:t>	echo "\</a:t>
            </a:r>
            <a:r>
              <a:rPr lang="en-US" sz="2000" b="0" i="0" u="none" strike="noStrike" cap="none" dirty="0" err="1">
                <a:solidFill>
                  <a:srgbClr val="000000"/>
                </a:solidFill>
                <a:latin typeface="+mj-lt"/>
                <a:ea typeface="Helvetica Neue"/>
                <a:cs typeface="Helvetica Neue"/>
                <a:sym typeface="Helvetica Neue"/>
              </a:rPr>
              <a:t>ndaemon</a:t>
            </a:r>
            <a:r>
              <a:rPr lang="en-US" sz="2000" b="0" i="0" u="none" strike="noStrike" cap="none" dirty="0">
                <a:solidFill>
                  <a:srgbClr val="000000"/>
                </a:solidFill>
                <a:latin typeface="+mj-lt"/>
                <a:ea typeface="Helvetica Neue"/>
                <a:cs typeface="Helvetica Neue"/>
                <a:sym typeface="Helvetica Neue"/>
              </a:rPr>
              <a:t> off;" &gt;&gt; /</a:t>
            </a:r>
            <a:r>
              <a:rPr lang="en-US" sz="2000" b="0" i="0" u="none" strike="noStrike" cap="none" dirty="0" err="1">
                <a:solidFill>
                  <a:srgbClr val="000000"/>
                </a:solidFill>
                <a:latin typeface="+mj-lt"/>
                <a:ea typeface="Helvetica Neue"/>
                <a:cs typeface="Helvetica Neue"/>
                <a:sym typeface="Helvetica Neue"/>
              </a:rPr>
              <a:t>etc</a:t>
            </a:r>
            <a:r>
              <a:rPr lang="en-US" sz="2000" b="0" i="0" u="none" strike="noStrike" cap="none" dirty="0">
                <a:solidFill>
                  <a:srgbClr val="000000"/>
                </a:solidFill>
                <a:latin typeface="+mj-lt"/>
                <a:ea typeface="Helvetica Neue"/>
                <a:cs typeface="Helvetica Neue"/>
                <a:sym typeface="Helvetica Neue"/>
              </a:rPr>
              <a:t>/</a:t>
            </a:r>
            <a:r>
              <a:rPr lang="en-US" sz="2000" b="0" i="0" u="none" strike="noStrike" cap="none" dirty="0" err="1">
                <a:solidFill>
                  <a:srgbClr val="000000"/>
                </a:solidFill>
                <a:latin typeface="+mj-lt"/>
                <a:ea typeface="Helvetica Neue"/>
                <a:cs typeface="Helvetica Neue"/>
                <a:sym typeface="Helvetica Neue"/>
              </a:rPr>
              <a:t>nginx</a:t>
            </a:r>
            <a:r>
              <a:rPr lang="en-US" sz="2000" b="0" i="0" u="none" strike="noStrike" cap="none" dirty="0">
                <a:solidFill>
                  <a:srgbClr val="000000"/>
                </a:solidFill>
                <a:latin typeface="+mj-lt"/>
                <a:ea typeface="Helvetica Neue"/>
                <a:cs typeface="Helvetica Neue"/>
                <a:sym typeface="Helvetica Neue"/>
              </a:rPr>
              <a:t>/</a:t>
            </a:r>
            <a:r>
              <a:rPr lang="en-US" sz="2000" b="0" i="0" u="none" strike="noStrike" cap="none" dirty="0" err="1">
                <a:solidFill>
                  <a:srgbClr val="000000"/>
                </a:solidFill>
                <a:latin typeface="+mj-lt"/>
                <a:ea typeface="Helvetica Neue"/>
                <a:cs typeface="Helvetica Neue"/>
                <a:sym typeface="Helvetica Neue"/>
              </a:rPr>
              <a:t>nginx.conf</a:t>
            </a:r>
            <a:r>
              <a:rPr lang="en-US" sz="2000" b="0" i="0" u="none" strike="noStrike" cap="none" dirty="0">
                <a:solidFill>
                  <a:srgbClr val="000000"/>
                </a:solidFill>
                <a:latin typeface="+mj-lt"/>
                <a:ea typeface="Helvetica Neue"/>
                <a:cs typeface="Helvetica Neue"/>
                <a:sym typeface="Helvetica Neue"/>
              </a:rPr>
              <a:t> &amp;&amp; \</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mj-lt"/>
                <a:ea typeface="Helvetica Neue"/>
                <a:cs typeface="Helvetica Neue"/>
                <a:sym typeface="Helvetica Neue"/>
              </a:rPr>
              <a:t>	</a:t>
            </a:r>
            <a:r>
              <a:rPr lang="en-US" sz="2000" b="0" i="0" u="none" strike="noStrike" cap="none" dirty="0" err="1">
                <a:solidFill>
                  <a:srgbClr val="000000"/>
                </a:solidFill>
                <a:latin typeface="+mj-lt"/>
                <a:ea typeface="Helvetica Neue"/>
                <a:cs typeface="Helvetica Neue"/>
                <a:sym typeface="Helvetica Neue"/>
              </a:rPr>
              <a:t>chown</a:t>
            </a:r>
            <a:r>
              <a:rPr lang="en-US" sz="2000" b="0" i="0" u="none" strike="noStrike" cap="none" dirty="0">
                <a:solidFill>
                  <a:srgbClr val="000000"/>
                </a:solidFill>
                <a:latin typeface="+mj-lt"/>
                <a:ea typeface="Helvetica Neue"/>
                <a:cs typeface="Helvetica Neue"/>
                <a:sym typeface="Helvetica Neue"/>
              </a:rPr>
              <a:t> -R </a:t>
            </a:r>
            <a:r>
              <a:rPr lang="en-US" sz="2000" b="0" i="0" u="none" strike="noStrike" cap="none" dirty="0" err="1">
                <a:solidFill>
                  <a:srgbClr val="000000"/>
                </a:solidFill>
                <a:latin typeface="+mj-lt"/>
                <a:ea typeface="Helvetica Neue"/>
                <a:cs typeface="Helvetica Neue"/>
                <a:sym typeface="Helvetica Neue"/>
              </a:rPr>
              <a:t>www-data:www-data</a:t>
            </a:r>
            <a:r>
              <a:rPr lang="en-US" sz="2000" b="0" i="0" u="none" strike="noStrike" cap="none" dirty="0">
                <a:solidFill>
                  <a:srgbClr val="000000"/>
                </a:solidFill>
                <a:latin typeface="+mj-lt"/>
                <a:ea typeface="Helvetica Neue"/>
                <a:cs typeface="Helvetica Neue"/>
                <a:sym typeface="Helvetica Neue"/>
              </a:rPr>
              <a:t> /</a:t>
            </a:r>
            <a:r>
              <a:rPr lang="en-US" sz="2000" b="0" i="0" u="none" strike="noStrike" cap="none" dirty="0" err="1">
                <a:solidFill>
                  <a:srgbClr val="000000"/>
                </a:solidFill>
                <a:latin typeface="+mj-lt"/>
                <a:ea typeface="Helvetica Neue"/>
                <a:cs typeface="Helvetica Neue"/>
                <a:sym typeface="Helvetica Neue"/>
              </a:rPr>
              <a:t>var</a:t>
            </a:r>
            <a:r>
              <a:rPr lang="en-US" sz="2000" b="0" i="0" u="none" strike="noStrike" cap="none" dirty="0">
                <a:solidFill>
                  <a:srgbClr val="000000"/>
                </a:solidFill>
                <a:latin typeface="+mj-lt"/>
                <a:ea typeface="Helvetica Neue"/>
                <a:cs typeface="Helvetica Neue"/>
                <a:sym typeface="Helvetica Neue"/>
              </a:rPr>
              <a:t>/lib/</a:t>
            </a:r>
            <a:r>
              <a:rPr lang="en-US" sz="2000" b="0" i="0" u="none" strike="noStrike" cap="none" dirty="0" err="1">
                <a:solidFill>
                  <a:srgbClr val="000000"/>
                </a:solidFill>
                <a:latin typeface="+mj-lt"/>
                <a:ea typeface="Helvetica Neue"/>
                <a:cs typeface="Helvetica Neue"/>
                <a:sym typeface="Helvetica Neue"/>
              </a:rPr>
              <a:t>nginx</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mj-lt"/>
              <a:ea typeface="Helvetica Neue"/>
              <a:cs typeface="Helvetica Neue"/>
              <a:sym typeface="Helvetica Neue"/>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mj-lt"/>
                <a:ea typeface="Helvetica Neue"/>
                <a:cs typeface="Helvetica Neue"/>
                <a:sym typeface="Helvetica Neue"/>
              </a:rPr>
              <a:t>COPY</a:t>
            </a:r>
            <a:r>
              <a:rPr lang="en-US" sz="2000" b="0" i="0" u="none" strike="noStrike" cap="none" dirty="0">
                <a:solidFill>
                  <a:srgbClr val="000000"/>
                </a:solidFill>
                <a:latin typeface="+mj-lt"/>
                <a:ea typeface="Helvetica Neue"/>
                <a:cs typeface="Helvetica Neue"/>
                <a:sym typeface="Helvetica Neue"/>
              </a:rPr>
              <a:t> index.html /</a:t>
            </a:r>
            <a:r>
              <a:rPr lang="en-US" sz="2000" b="0" i="0" u="none" strike="noStrike" cap="none" dirty="0" err="1">
                <a:solidFill>
                  <a:srgbClr val="000000"/>
                </a:solidFill>
                <a:latin typeface="+mj-lt"/>
                <a:ea typeface="Helvetica Neue"/>
                <a:cs typeface="Helvetica Neue"/>
                <a:sym typeface="Helvetica Neue"/>
              </a:rPr>
              <a:t>usr</a:t>
            </a:r>
            <a:r>
              <a:rPr lang="en-US" sz="2000" b="0" i="0" u="none" strike="noStrike" cap="none" dirty="0">
                <a:solidFill>
                  <a:srgbClr val="000000"/>
                </a:solidFill>
                <a:latin typeface="+mj-lt"/>
                <a:ea typeface="Helvetica Neue"/>
                <a:cs typeface="Helvetica Neue"/>
                <a:sym typeface="Helvetica Neue"/>
              </a:rPr>
              <a:t>/share/</a:t>
            </a:r>
            <a:r>
              <a:rPr lang="en-US" sz="2000" b="0" i="0" u="none" strike="noStrike" cap="none" dirty="0" err="1">
                <a:solidFill>
                  <a:srgbClr val="000000"/>
                </a:solidFill>
                <a:latin typeface="+mj-lt"/>
                <a:ea typeface="Helvetica Neue"/>
                <a:cs typeface="Helvetica Neue"/>
                <a:sym typeface="Helvetica Neue"/>
              </a:rPr>
              <a:t>nginx</a:t>
            </a:r>
            <a:r>
              <a:rPr lang="en-US" sz="2000" b="0" i="0" u="none" strike="noStrike" cap="none" dirty="0">
                <a:solidFill>
                  <a:srgbClr val="000000"/>
                </a:solidFill>
                <a:latin typeface="+mj-lt"/>
                <a:ea typeface="Helvetica Neue"/>
                <a:cs typeface="Helvetica Neue"/>
                <a:sym typeface="Helvetica Neue"/>
              </a:rPr>
              <a:t>/html/index.html</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mj-lt"/>
                <a:ea typeface="Helvetica Neue"/>
                <a:cs typeface="Helvetica Neue"/>
                <a:sym typeface="Helvetica Neue"/>
              </a:rPr>
              <a:t>CMD</a:t>
            </a:r>
            <a:r>
              <a:rPr lang="en-US" sz="2000" b="0" i="0" u="none" strike="noStrike" cap="none" dirty="0">
                <a:solidFill>
                  <a:srgbClr val="000000"/>
                </a:solidFill>
                <a:latin typeface="+mj-lt"/>
                <a:ea typeface="Helvetica Neue"/>
                <a:cs typeface="Helvetica Neue"/>
                <a:sym typeface="Helvetica Neue"/>
              </a:rPr>
              <a:t> ["</a:t>
            </a:r>
            <a:r>
              <a:rPr lang="en-US" sz="2000" b="0" i="0" u="none" strike="noStrike" cap="none" dirty="0" err="1">
                <a:solidFill>
                  <a:srgbClr val="000000"/>
                </a:solidFill>
                <a:latin typeface="+mj-lt"/>
                <a:ea typeface="Helvetica Neue"/>
                <a:cs typeface="Helvetica Neue"/>
                <a:sym typeface="Helvetica Neue"/>
              </a:rPr>
              <a:t>nginx</a:t>
            </a:r>
            <a:r>
              <a:rPr lang="en-US" sz="2000" b="0" i="0" u="none" strike="noStrike" cap="none" dirty="0">
                <a:solidFill>
                  <a:srgbClr val="000000"/>
                </a:solidFill>
                <a:latin typeface="+mj-lt"/>
                <a:ea typeface="Helvetica Neue"/>
                <a:cs typeface="Helvetica Neue"/>
                <a:sym typeface="Helvetica Neue"/>
              </a:rPr>
              <a:t>"]  		</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mj-lt"/>
              <a:ea typeface="Helvetica Neue"/>
              <a:cs typeface="Helvetica Neue"/>
              <a:sym typeface="Helvetica Neue"/>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mj-lt"/>
                <a:ea typeface="Helvetica Neue"/>
                <a:cs typeface="Helvetica Neue"/>
                <a:sym typeface="Helvetica Neue"/>
              </a:rPr>
              <a:t>EXPOSE</a:t>
            </a:r>
            <a:r>
              <a:rPr lang="en-US" sz="2000" b="0" i="0" u="none" strike="noStrike" cap="none" dirty="0">
                <a:solidFill>
                  <a:srgbClr val="000000"/>
                </a:solidFill>
                <a:latin typeface="+mj-lt"/>
                <a:ea typeface="Helvetica Neue"/>
                <a:cs typeface="Helvetica Neue"/>
                <a:sym typeface="Helvetica Neue"/>
              </a:rPr>
              <a:t> 80</a:t>
            </a:r>
            <a:endParaRPr sz="2000" b="0" i="0" u="none" strike="noStrike" cap="none" dirty="0">
              <a:solidFill>
                <a:srgbClr val="000000"/>
              </a:solidFill>
              <a:latin typeface="+mj-lt"/>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mj-lt"/>
                <a:ea typeface="Helvetica Neue"/>
                <a:cs typeface="Helvetica Neue"/>
                <a:sym typeface="Helvetica Neue"/>
              </a:rPr>
              <a:t>EXPOSE</a:t>
            </a:r>
            <a:r>
              <a:rPr lang="en-US" sz="2000" b="0" i="0" u="none" strike="noStrike" cap="none" dirty="0">
                <a:solidFill>
                  <a:srgbClr val="000000"/>
                </a:solidFill>
                <a:latin typeface="+mj-lt"/>
                <a:ea typeface="Helvetica Neue"/>
                <a:cs typeface="Helvetica Neue"/>
                <a:sym typeface="Helvetica Neue"/>
              </a:rPr>
              <a:t> 443</a:t>
            </a:r>
            <a:endParaRPr sz="2000" b="0" i="0" u="none" strike="noStrike" cap="none" dirty="0">
              <a:solidFill>
                <a:srgbClr val="000000"/>
              </a:solidFill>
              <a:latin typeface="+mj-lt"/>
              <a:sym typeface="Arial"/>
            </a:endParaRPr>
          </a:p>
        </p:txBody>
      </p:sp>
      <p:sp>
        <p:nvSpPr>
          <p:cNvPr id="856" name="Google Shape;856;p111"/>
          <p:cNvSpPr txBox="1"/>
          <p:nvPr/>
        </p:nvSpPr>
        <p:spPr>
          <a:xfrm>
            <a:off x="7341984" y="1612471"/>
            <a:ext cx="237276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0000"/>
                </a:solidFill>
                <a:latin typeface="Arial"/>
                <a:ea typeface="Arial"/>
                <a:cs typeface="Arial"/>
                <a:sym typeface="Arial"/>
              </a:rPr>
              <a:t>More Complex Example</a:t>
            </a:r>
            <a:endParaRPr sz="1600" b="0" i="0" u="none" strike="noStrike" cap="none">
              <a:solidFill>
                <a:srgbClr val="FF0000"/>
              </a:solidFill>
              <a:latin typeface="Arial"/>
              <a:ea typeface="Arial"/>
              <a:cs typeface="Arial"/>
              <a:sym typeface="Arial"/>
            </a:endParaRPr>
          </a:p>
        </p:txBody>
      </p:sp>
      <p:sp>
        <p:nvSpPr>
          <p:cNvPr id="857" name="Google Shape;857;p111"/>
          <p:cNvSpPr/>
          <p:nvPr/>
        </p:nvSpPr>
        <p:spPr>
          <a:xfrm>
            <a:off x="2311900" y="1595551"/>
            <a:ext cx="176041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 vim Dockerfile</a:t>
            </a:r>
            <a:endParaRPr sz="16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862"/>
        <p:cNvGrpSpPr/>
        <p:nvPr/>
      </p:nvGrpSpPr>
      <p:grpSpPr>
        <a:xfrm>
          <a:off x="0" y="0"/>
          <a:ext cx="0" cy="0"/>
          <a:chOff x="0" y="0"/>
          <a:chExt cx="0" cy="0"/>
        </a:xfrm>
      </p:grpSpPr>
      <p:pic>
        <p:nvPicPr>
          <p:cNvPr id="863" name="Google Shape;863;p112"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864" name="Google Shape;864;p112"/>
          <p:cNvSpPr/>
          <p:nvPr/>
        </p:nvSpPr>
        <p:spPr>
          <a:xfrm>
            <a:off x="212128" y="162623"/>
            <a:ext cx="843403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Using Tag/Label for your Docker Images</a:t>
            </a:r>
            <a:endParaRPr sz="3200" b="1" i="0" u="none" strike="noStrike" cap="none">
              <a:solidFill>
                <a:srgbClr val="003C71"/>
              </a:solidFill>
              <a:latin typeface="Arial"/>
              <a:ea typeface="Arial"/>
              <a:cs typeface="Arial"/>
              <a:sym typeface="Arial"/>
            </a:endParaRPr>
          </a:p>
        </p:txBody>
      </p:sp>
      <p:sp>
        <p:nvSpPr>
          <p:cNvPr id="865" name="Google Shape;865;p112"/>
          <p:cNvSpPr/>
          <p:nvPr/>
        </p:nvSpPr>
        <p:spPr>
          <a:xfrm>
            <a:off x="1547849" y="3561139"/>
            <a:ext cx="6827520" cy="41601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n-US" sz="1600" b="0" i="0" u="none" strike="noStrike" cap="none">
                <a:solidFill>
                  <a:srgbClr val="002060"/>
                </a:solidFill>
                <a:latin typeface="Arial"/>
                <a:ea typeface="Arial"/>
                <a:cs typeface="Arial"/>
                <a:sym typeface="Arial"/>
              </a:rPr>
              <a:t>$ docker </a:t>
            </a:r>
            <a:r>
              <a:rPr lang="en-US" sz="1600" b="1" i="0" u="none" strike="noStrike" cap="none">
                <a:solidFill>
                  <a:srgbClr val="002060"/>
                </a:solidFill>
                <a:latin typeface="Arial"/>
                <a:ea typeface="Arial"/>
                <a:cs typeface="Arial"/>
                <a:sym typeface="Arial"/>
              </a:rPr>
              <a:t>push</a:t>
            </a:r>
            <a:r>
              <a:rPr lang="en-US" sz="1600" b="0" i="0" u="none" strike="noStrike" cap="none">
                <a:solidFill>
                  <a:srgbClr val="002060"/>
                </a:solidFill>
                <a:latin typeface="Arial"/>
                <a:ea typeface="Arial"/>
                <a:cs typeface="Arial"/>
                <a:sym typeface="Arial"/>
              </a:rPr>
              <a:t> &lt;Dockerhub_username&gt;/mynginx_image:v1.1 </a:t>
            </a:r>
            <a:endParaRPr sz="1600" b="0" i="0" u="none" strike="noStrike" cap="none">
              <a:solidFill>
                <a:srgbClr val="002060"/>
              </a:solidFill>
              <a:latin typeface="Arial"/>
              <a:ea typeface="Arial"/>
              <a:cs typeface="Arial"/>
              <a:sym typeface="Arial"/>
            </a:endParaRPr>
          </a:p>
        </p:txBody>
      </p:sp>
      <p:sp>
        <p:nvSpPr>
          <p:cNvPr id="866" name="Google Shape;866;p112"/>
          <p:cNvSpPr/>
          <p:nvPr/>
        </p:nvSpPr>
        <p:spPr>
          <a:xfrm>
            <a:off x="749557" y="1126552"/>
            <a:ext cx="1116584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Pull the Existing Image:</a:t>
            </a:r>
            <a:r>
              <a:rPr lang="en-US" sz="1600" b="0" i="0" u="none" strike="noStrike" cap="none">
                <a:solidFill>
                  <a:srgbClr val="000000"/>
                </a:solidFill>
                <a:latin typeface="Arial"/>
                <a:ea typeface="Arial"/>
                <a:cs typeface="Arial"/>
                <a:sym typeface="Arial"/>
              </a:rPr>
              <a:t> If the image is not on your local machine but already on Docker Hub, you need to pull it first:</a:t>
            </a:r>
            <a:endParaRPr sz="1400" b="0" i="0" u="none" strike="noStrike" cap="none">
              <a:solidFill>
                <a:srgbClr val="000000"/>
              </a:solidFill>
              <a:latin typeface="Arial"/>
              <a:ea typeface="Arial"/>
              <a:cs typeface="Arial"/>
              <a:sym typeface="Arial"/>
            </a:endParaRPr>
          </a:p>
        </p:txBody>
      </p:sp>
      <p:sp>
        <p:nvSpPr>
          <p:cNvPr id="867" name="Google Shape;867;p112"/>
          <p:cNvSpPr/>
          <p:nvPr/>
        </p:nvSpPr>
        <p:spPr>
          <a:xfrm>
            <a:off x="1547849" y="1413401"/>
            <a:ext cx="5647700" cy="41601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n-US" sz="1600" b="0" i="0" u="none" strike="noStrike" cap="none">
                <a:solidFill>
                  <a:srgbClr val="002060"/>
                </a:solidFill>
                <a:latin typeface="Arial"/>
                <a:ea typeface="Arial"/>
                <a:cs typeface="Arial"/>
                <a:sym typeface="Arial"/>
              </a:rPr>
              <a:t>$ docker </a:t>
            </a:r>
            <a:r>
              <a:rPr lang="en-US" sz="1600" b="1" i="0" u="none" strike="noStrike" cap="none">
                <a:solidFill>
                  <a:srgbClr val="002060"/>
                </a:solidFill>
                <a:latin typeface="Arial"/>
                <a:ea typeface="Arial"/>
                <a:cs typeface="Arial"/>
                <a:sym typeface="Arial"/>
              </a:rPr>
              <a:t>pull</a:t>
            </a:r>
            <a:r>
              <a:rPr lang="en-US" sz="1600" b="0" i="0" u="none" strike="noStrike" cap="none">
                <a:solidFill>
                  <a:srgbClr val="002060"/>
                </a:solidFill>
                <a:latin typeface="Arial"/>
                <a:ea typeface="Arial"/>
                <a:cs typeface="Arial"/>
                <a:sym typeface="Arial"/>
              </a:rPr>
              <a:t> &lt;Dockerhub_username&gt;/mynginx_image:v1.0</a:t>
            </a:r>
            <a:endParaRPr sz="1400" b="0" i="0" u="none" strike="noStrike" cap="none">
              <a:solidFill>
                <a:srgbClr val="000000"/>
              </a:solidFill>
              <a:latin typeface="Arial"/>
              <a:ea typeface="Arial"/>
              <a:cs typeface="Arial"/>
              <a:sym typeface="Arial"/>
            </a:endParaRPr>
          </a:p>
        </p:txBody>
      </p:sp>
      <p:sp>
        <p:nvSpPr>
          <p:cNvPr id="868" name="Google Shape;868;p112"/>
          <p:cNvSpPr/>
          <p:nvPr/>
        </p:nvSpPr>
        <p:spPr>
          <a:xfrm>
            <a:off x="749557" y="2146700"/>
            <a:ext cx="11202106" cy="33855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Tag the Image:</a:t>
            </a:r>
            <a:r>
              <a:rPr lang="en-US" sz="1600" b="0" i="0" u="none" strike="noStrike" cap="none">
                <a:solidFill>
                  <a:schemeClr val="dk1"/>
                </a:solidFill>
                <a:latin typeface="Arial"/>
                <a:ea typeface="Arial"/>
                <a:cs typeface="Arial"/>
                <a:sym typeface="Arial"/>
              </a:rPr>
              <a:t> Use the </a:t>
            </a:r>
            <a:r>
              <a:rPr lang="en-US" sz="1600" b="0" i="0" u="none" strike="noStrike" cap="none">
                <a:solidFill>
                  <a:schemeClr val="dk1"/>
                </a:solidFill>
                <a:latin typeface="Arimo"/>
                <a:ea typeface="Arimo"/>
                <a:cs typeface="Arimo"/>
                <a:sym typeface="Arimo"/>
              </a:rPr>
              <a:t>docker tag</a:t>
            </a:r>
            <a:r>
              <a:rPr lang="en-US" sz="1600" b="0" i="0" u="none" strike="noStrike" cap="none">
                <a:solidFill>
                  <a:schemeClr val="dk1"/>
                </a:solidFill>
                <a:latin typeface="Arial"/>
                <a:ea typeface="Arial"/>
                <a:cs typeface="Arial"/>
                <a:sym typeface="Arial"/>
              </a:rPr>
              <a:t> command to assign a new tag to the image (existing tag is </a:t>
            </a:r>
            <a:r>
              <a:rPr lang="en-US" sz="1600" b="1" i="0" u="none" strike="noStrike" cap="none">
                <a:solidFill>
                  <a:schemeClr val="dk1"/>
                </a:solidFill>
                <a:latin typeface="Arial"/>
                <a:ea typeface="Arial"/>
                <a:cs typeface="Arial"/>
                <a:sym typeface="Arial"/>
              </a:rPr>
              <a:t>v1.0</a:t>
            </a:r>
            <a:r>
              <a:rPr lang="en-US" sz="1600" b="0" i="0" u="none" strike="noStrike" cap="none">
                <a:solidFill>
                  <a:schemeClr val="dk1"/>
                </a:solidFill>
                <a:latin typeface="Arial"/>
                <a:ea typeface="Arial"/>
                <a:cs typeface="Arial"/>
                <a:sym typeface="Arial"/>
              </a:rPr>
              <a:t>, want to tag it as </a:t>
            </a:r>
            <a:r>
              <a:rPr lang="en-US" sz="1600" b="1" i="0" u="none" strike="noStrike" cap="none">
                <a:solidFill>
                  <a:schemeClr val="dk1"/>
                </a:solidFill>
                <a:latin typeface="Arial"/>
                <a:ea typeface="Arial"/>
                <a:cs typeface="Arial"/>
                <a:sym typeface="Arial"/>
              </a:rPr>
              <a:t>v1.1</a:t>
            </a:r>
            <a:r>
              <a:rPr lang="en-US" sz="1600" b="0" i="0" u="none" strike="noStrike" cap="none">
                <a:solidFill>
                  <a:schemeClr val="dk1"/>
                </a:solidFill>
                <a:latin typeface="Arial"/>
                <a:ea typeface="Arial"/>
                <a:cs typeface="Arial"/>
                <a:sym typeface="Arial"/>
              </a:rPr>
              <a:t>)</a:t>
            </a:r>
            <a:endParaRPr sz="1600" b="0" i="0" u="none" strike="noStrike" cap="none">
              <a:solidFill>
                <a:schemeClr val="dk1"/>
              </a:solidFill>
              <a:latin typeface="Arial"/>
              <a:ea typeface="Arial"/>
              <a:cs typeface="Arial"/>
              <a:sym typeface="Arial"/>
            </a:endParaRPr>
          </a:p>
        </p:txBody>
      </p:sp>
      <p:sp>
        <p:nvSpPr>
          <p:cNvPr id="869" name="Google Shape;869;p112"/>
          <p:cNvSpPr/>
          <p:nvPr/>
        </p:nvSpPr>
        <p:spPr>
          <a:xfrm>
            <a:off x="1547849" y="2511006"/>
            <a:ext cx="8321040" cy="46166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n-US" sz="1600" b="0" i="0" u="none" strike="noStrike" cap="none">
                <a:solidFill>
                  <a:srgbClr val="002060"/>
                </a:solidFill>
                <a:latin typeface="Arial"/>
                <a:ea typeface="Arial"/>
                <a:cs typeface="Arial"/>
                <a:sym typeface="Arial"/>
              </a:rPr>
              <a:t>$ docker </a:t>
            </a:r>
            <a:r>
              <a:rPr lang="en-US" sz="1600" b="1" i="0" u="none" strike="noStrike" cap="none">
                <a:solidFill>
                  <a:srgbClr val="002060"/>
                </a:solidFill>
                <a:latin typeface="Arial"/>
                <a:ea typeface="Arial"/>
                <a:cs typeface="Arial"/>
                <a:sym typeface="Arial"/>
              </a:rPr>
              <a:t>tag</a:t>
            </a:r>
            <a:r>
              <a:rPr lang="en-US" sz="1600" b="0" i="0" u="none" strike="noStrike" cap="none">
                <a:solidFill>
                  <a:srgbClr val="002060"/>
                </a:solidFill>
                <a:latin typeface="Arial"/>
                <a:ea typeface="Arial"/>
                <a:cs typeface="Arial"/>
                <a:sym typeface="Arial"/>
              </a:rPr>
              <a:t> &lt;Dockerhub_username&gt;/mynginx_image:v1.0  myusername/mynginx:v1.1</a:t>
            </a:r>
            <a:endParaRPr sz="1600" b="0" i="0" u="none" strike="noStrike" cap="none">
              <a:solidFill>
                <a:srgbClr val="002060"/>
              </a:solidFill>
              <a:latin typeface="Arial"/>
              <a:ea typeface="Arial"/>
              <a:cs typeface="Arial"/>
              <a:sym typeface="Arial"/>
            </a:endParaRPr>
          </a:p>
        </p:txBody>
      </p:sp>
      <p:sp>
        <p:nvSpPr>
          <p:cNvPr id="870" name="Google Shape;870;p112"/>
          <p:cNvSpPr/>
          <p:nvPr/>
        </p:nvSpPr>
        <p:spPr>
          <a:xfrm>
            <a:off x="749557" y="3245125"/>
            <a:ext cx="755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Push the Newly Tagged Image:</a:t>
            </a:r>
            <a:r>
              <a:rPr lang="en-US" sz="1400" b="0" i="0" u="none" strike="noStrike" cap="none">
                <a:solidFill>
                  <a:srgbClr val="000000"/>
                </a:solidFill>
                <a:latin typeface="Arial"/>
                <a:ea typeface="Arial"/>
                <a:cs typeface="Arial"/>
                <a:sym typeface="Arial"/>
              </a:rPr>
              <a:t> Push the newly tagged image back to Docker Hub.</a:t>
            </a:r>
            <a:endParaRPr sz="1400" b="0" i="0" u="none" strike="noStrike" cap="none">
              <a:solidFill>
                <a:srgbClr val="000000"/>
              </a:solidFill>
              <a:latin typeface="Arial"/>
              <a:ea typeface="Arial"/>
              <a:cs typeface="Arial"/>
              <a:sym typeface="Arial"/>
            </a:endParaRPr>
          </a:p>
        </p:txBody>
      </p:sp>
      <p:sp>
        <p:nvSpPr>
          <p:cNvPr id="871" name="Google Shape;871;p112"/>
          <p:cNvSpPr/>
          <p:nvPr/>
        </p:nvSpPr>
        <p:spPr>
          <a:xfrm>
            <a:off x="742728" y="4460338"/>
            <a:ext cx="524053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2060"/>
                </a:solidFill>
                <a:latin typeface="Arial"/>
                <a:ea typeface="Arial"/>
                <a:cs typeface="Arial"/>
                <a:sym typeface="Arial"/>
              </a:rPr>
              <a:t>$ docker build </a:t>
            </a:r>
            <a:r>
              <a:rPr lang="en-US" sz="1600" b="1" i="0" u="none" strike="noStrike" cap="none">
                <a:solidFill>
                  <a:srgbClr val="002060"/>
                </a:solidFill>
                <a:latin typeface="Arial"/>
                <a:ea typeface="Arial"/>
                <a:cs typeface="Arial"/>
                <a:sym typeface="Arial"/>
              </a:rPr>
              <a:t>--label </a:t>
            </a:r>
            <a:r>
              <a:rPr lang="en-US" sz="1600" b="0" i="0" u="none" strike="noStrike" cap="none">
                <a:solidFill>
                  <a:srgbClr val="002060"/>
                </a:solidFill>
                <a:latin typeface="Arial"/>
                <a:ea typeface="Arial"/>
                <a:cs typeface="Arial"/>
                <a:sym typeface="Arial"/>
              </a:rPr>
              <a:t>maintainer="you@example.com" .</a:t>
            </a:r>
            <a:endParaRPr sz="1400" b="0" i="0" u="none" strike="noStrike" cap="none">
              <a:solidFill>
                <a:srgbClr val="000000"/>
              </a:solidFill>
              <a:latin typeface="Arial"/>
              <a:ea typeface="Arial"/>
              <a:cs typeface="Arial"/>
              <a:sym typeface="Arial"/>
            </a:endParaRPr>
          </a:p>
        </p:txBody>
      </p:sp>
      <p:sp>
        <p:nvSpPr>
          <p:cNvPr id="872" name="Google Shape;872;p112"/>
          <p:cNvSpPr txBox="1"/>
          <p:nvPr/>
        </p:nvSpPr>
        <p:spPr>
          <a:xfrm>
            <a:off x="94805" y="2014018"/>
            <a:ext cx="34871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060"/>
                </a:solidFill>
                <a:latin typeface="Arial"/>
                <a:ea typeface="Arial"/>
                <a:cs typeface="Arial"/>
                <a:sym typeface="Arial"/>
              </a:rPr>
              <a:t>TAG</a:t>
            </a:r>
            <a:endParaRPr sz="2800" b="1" i="0" u="none" strike="noStrike" cap="none">
              <a:solidFill>
                <a:srgbClr val="002060"/>
              </a:solidFill>
              <a:latin typeface="Arial"/>
              <a:ea typeface="Arial"/>
              <a:cs typeface="Arial"/>
              <a:sym typeface="Arial"/>
            </a:endParaRPr>
          </a:p>
        </p:txBody>
      </p:sp>
      <p:sp>
        <p:nvSpPr>
          <p:cNvPr id="873" name="Google Shape;873;p112"/>
          <p:cNvSpPr/>
          <p:nvPr/>
        </p:nvSpPr>
        <p:spPr>
          <a:xfrm>
            <a:off x="532866" y="1085912"/>
            <a:ext cx="372422" cy="3053292"/>
          </a:xfrm>
          <a:prstGeom prst="leftBrace">
            <a:avLst>
              <a:gd name="adj1" fmla="val 62895"/>
              <a:gd name="adj2" fmla="val 50000"/>
            </a:avLst>
          </a:prstGeom>
          <a:noFill/>
          <a:ln w="2857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74" name="Google Shape;874;p112"/>
          <p:cNvSpPr/>
          <p:nvPr/>
        </p:nvSpPr>
        <p:spPr>
          <a:xfrm>
            <a:off x="742728" y="4907086"/>
            <a:ext cx="570861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2060"/>
                </a:solidFill>
                <a:latin typeface="Arial"/>
                <a:ea typeface="Arial"/>
                <a:cs typeface="Arial"/>
                <a:sym typeface="Arial"/>
              </a:rPr>
              <a:t>$ docker run </a:t>
            </a:r>
            <a:r>
              <a:rPr lang="en-US" sz="1600" b="1" i="0" u="none" strike="noStrike" cap="none">
                <a:solidFill>
                  <a:srgbClr val="002060"/>
                </a:solidFill>
                <a:latin typeface="Arial"/>
                <a:ea typeface="Arial"/>
                <a:cs typeface="Arial"/>
                <a:sym typeface="Arial"/>
              </a:rPr>
              <a:t>--label </a:t>
            </a:r>
            <a:r>
              <a:rPr lang="en-US" sz="1600" b="0" i="0" u="none" strike="noStrike" cap="none">
                <a:solidFill>
                  <a:srgbClr val="002060"/>
                </a:solidFill>
                <a:latin typeface="Arial"/>
                <a:ea typeface="Arial"/>
                <a:cs typeface="Arial"/>
                <a:sym typeface="Arial"/>
              </a:rPr>
              <a:t>environment=production mynginx_image</a:t>
            </a:r>
            <a:endParaRPr sz="1600" b="0" i="0" u="none" strike="noStrike" cap="none">
              <a:solidFill>
                <a:srgbClr val="002060"/>
              </a:solidFill>
              <a:latin typeface="Arial"/>
              <a:ea typeface="Arial"/>
              <a:cs typeface="Arial"/>
              <a:sym typeface="Arial"/>
            </a:endParaRPr>
          </a:p>
        </p:txBody>
      </p:sp>
      <p:sp>
        <p:nvSpPr>
          <p:cNvPr id="875" name="Google Shape;875;p112"/>
          <p:cNvSpPr/>
          <p:nvPr/>
        </p:nvSpPr>
        <p:spPr>
          <a:xfrm>
            <a:off x="586996" y="4394688"/>
            <a:ext cx="266443" cy="959632"/>
          </a:xfrm>
          <a:prstGeom prst="leftBrace">
            <a:avLst>
              <a:gd name="adj1" fmla="val 62895"/>
              <a:gd name="adj2" fmla="val 50000"/>
            </a:avLst>
          </a:prstGeom>
          <a:noFill/>
          <a:ln w="2857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76" name="Google Shape;876;p112"/>
          <p:cNvSpPr txBox="1"/>
          <p:nvPr/>
        </p:nvSpPr>
        <p:spPr>
          <a:xfrm>
            <a:off x="238284" y="4304139"/>
            <a:ext cx="348712"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2060"/>
                </a:solidFill>
                <a:latin typeface="Arial"/>
                <a:ea typeface="Arial"/>
                <a:cs typeface="Arial"/>
                <a:sym typeface="Arial"/>
              </a:rPr>
              <a:t>LABEL</a:t>
            </a:r>
            <a:endParaRPr sz="1400" b="1" i="0" u="none" strike="noStrike" cap="none">
              <a:solidFill>
                <a:srgbClr val="002060"/>
              </a:solidFill>
              <a:latin typeface="Arial"/>
              <a:ea typeface="Arial"/>
              <a:cs typeface="Arial"/>
              <a:sym typeface="Arial"/>
            </a:endParaRPr>
          </a:p>
        </p:txBody>
      </p:sp>
      <p:pic>
        <p:nvPicPr>
          <p:cNvPr id="877" name="Google Shape;877;p112"/>
          <p:cNvPicPr preferRelativeResize="0"/>
          <p:nvPr/>
        </p:nvPicPr>
        <p:blipFill rotWithShape="1">
          <a:blip r:embed="rId4">
            <a:alphaModFix/>
          </a:blip>
          <a:srcRect/>
          <a:stretch/>
        </p:blipFill>
        <p:spPr>
          <a:xfrm>
            <a:off x="6532622" y="4488827"/>
            <a:ext cx="5519102" cy="2168522"/>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p113"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884" name="Google Shape;884;p113"/>
          <p:cNvSpPr/>
          <p:nvPr/>
        </p:nvSpPr>
        <p:spPr>
          <a:xfrm>
            <a:off x="7595749" y="3268631"/>
            <a:ext cx="4220966" cy="386080"/>
          </a:xfrm>
          <a:prstGeom prst="rect">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5" name="Google Shape;885;p113"/>
          <p:cNvSpPr txBox="1"/>
          <p:nvPr/>
        </p:nvSpPr>
        <p:spPr>
          <a:xfrm>
            <a:off x="7974393" y="3307782"/>
            <a:ext cx="38423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2060"/>
                </a:solidFill>
                <a:latin typeface="Arial"/>
                <a:ea typeface="Arial"/>
                <a:cs typeface="Arial"/>
                <a:sym typeface="Arial"/>
              </a:rPr>
              <a:t>Physical/Hardware Infrastructure (Server)</a:t>
            </a:r>
            <a:endParaRPr sz="1400" b="1" i="0" u="none" strike="noStrike" cap="none">
              <a:solidFill>
                <a:srgbClr val="002060"/>
              </a:solidFill>
              <a:latin typeface="Arial"/>
              <a:ea typeface="Arial"/>
              <a:cs typeface="Arial"/>
              <a:sym typeface="Arial"/>
            </a:endParaRPr>
          </a:p>
        </p:txBody>
      </p:sp>
      <p:sp>
        <p:nvSpPr>
          <p:cNvPr id="886" name="Google Shape;886;p113"/>
          <p:cNvSpPr/>
          <p:nvPr/>
        </p:nvSpPr>
        <p:spPr>
          <a:xfrm>
            <a:off x="7595749" y="2498683"/>
            <a:ext cx="4220966" cy="691044"/>
          </a:xfrm>
          <a:prstGeom prst="rect">
            <a:avLst/>
          </a:prstGeom>
          <a:solidFill>
            <a:srgbClr val="FBE4D4"/>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87" name="Google Shape;887;p113"/>
          <p:cNvSpPr txBox="1"/>
          <p:nvPr/>
        </p:nvSpPr>
        <p:spPr>
          <a:xfrm>
            <a:off x="7984553" y="2826541"/>
            <a:ext cx="37869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C55A11"/>
                </a:solidFill>
                <a:latin typeface="Arial"/>
                <a:ea typeface="Arial"/>
                <a:cs typeface="Arial"/>
                <a:sym typeface="Arial"/>
              </a:rPr>
              <a:t>Host Operating System (Window/Linux)</a:t>
            </a:r>
            <a:endParaRPr sz="1400" b="1" i="0" u="none" strike="noStrike" cap="none">
              <a:solidFill>
                <a:srgbClr val="C55A11"/>
              </a:solidFill>
              <a:latin typeface="Arial"/>
              <a:ea typeface="Arial"/>
              <a:cs typeface="Arial"/>
              <a:sym typeface="Arial"/>
            </a:endParaRPr>
          </a:p>
        </p:txBody>
      </p:sp>
      <p:sp>
        <p:nvSpPr>
          <p:cNvPr id="888" name="Google Shape;888;p113"/>
          <p:cNvSpPr/>
          <p:nvPr/>
        </p:nvSpPr>
        <p:spPr>
          <a:xfrm>
            <a:off x="7595749" y="2502517"/>
            <a:ext cx="4220966" cy="290969"/>
          </a:xfrm>
          <a:prstGeom prst="rect">
            <a:avLst/>
          </a:prstGeom>
          <a:solidFill>
            <a:schemeClr val="accent2"/>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9" name="Google Shape;889;p113"/>
          <p:cNvSpPr txBox="1"/>
          <p:nvPr/>
        </p:nvSpPr>
        <p:spPr>
          <a:xfrm>
            <a:off x="9311004" y="2479612"/>
            <a:ext cx="7904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Kernel</a:t>
            </a:r>
            <a:endParaRPr sz="1400" b="1" i="0" u="none" strike="noStrike" cap="none">
              <a:solidFill>
                <a:schemeClr val="lt1"/>
              </a:solidFill>
              <a:latin typeface="Arial"/>
              <a:ea typeface="Arial"/>
              <a:cs typeface="Arial"/>
              <a:sym typeface="Arial"/>
            </a:endParaRPr>
          </a:p>
        </p:txBody>
      </p:sp>
      <p:sp>
        <p:nvSpPr>
          <p:cNvPr id="890" name="Google Shape;890;p113"/>
          <p:cNvSpPr/>
          <p:nvPr/>
        </p:nvSpPr>
        <p:spPr>
          <a:xfrm>
            <a:off x="7595749" y="2031116"/>
            <a:ext cx="4220966" cy="386080"/>
          </a:xfrm>
          <a:prstGeom prst="rect">
            <a:avLst/>
          </a:prstGeom>
          <a:solidFill>
            <a:srgbClr val="E1EFD8"/>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91" name="Google Shape;891;p113"/>
          <p:cNvSpPr txBox="1"/>
          <p:nvPr/>
        </p:nvSpPr>
        <p:spPr>
          <a:xfrm>
            <a:off x="7984553" y="2054010"/>
            <a:ext cx="38931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548135"/>
                </a:solidFill>
                <a:latin typeface="Arial"/>
                <a:ea typeface="Arial"/>
                <a:cs typeface="Arial"/>
                <a:sym typeface="Arial"/>
              </a:rPr>
              <a:t>Container Runtime (Docker, containerd)</a:t>
            </a:r>
            <a:endParaRPr sz="1400" b="1" i="0" u="none" strike="noStrike" cap="none" dirty="0">
              <a:solidFill>
                <a:srgbClr val="548135"/>
              </a:solidFill>
              <a:latin typeface="Arial"/>
              <a:ea typeface="Arial"/>
              <a:cs typeface="Arial"/>
              <a:sym typeface="Arial"/>
            </a:endParaRPr>
          </a:p>
        </p:txBody>
      </p:sp>
      <p:sp>
        <p:nvSpPr>
          <p:cNvPr id="892" name="Google Shape;892;p113"/>
          <p:cNvSpPr/>
          <p:nvPr/>
        </p:nvSpPr>
        <p:spPr>
          <a:xfrm>
            <a:off x="8400454" y="1623469"/>
            <a:ext cx="549016" cy="300255"/>
          </a:xfrm>
          <a:prstGeom prst="roundRect">
            <a:avLst>
              <a:gd name="adj" fmla="val 16667"/>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3" name="Google Shape;893;p113"/>
          <p:cNvSpPr txBox="1"/>
          <p:nvPr/>
        </p:nvSpPr>
        <p:spPr>
          <a:xfrm>
            <a:off x="8355136" y="1627651"/>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B</a:t>
            </a:r>
            <a:endParaRPr sz="1200" b="1" i="0" u="none" strike="noStrike" cap="none">
              <a:solidFill>
                <a:srgbClr val="0070C0"/>
              </a:solidFill>
              <a:latin typeface="Arial"/>
              <a:ea typeface="Arial"/>
              <a:cs typeface="Arial"/>
              <a:sym typeface="Arial"/>
            </a:endParaRPr>
          </a:p>
        </p:txBody>
      </p:sp>
      <p:sp>
        <p:nvSpPr>
          <p:cNvPr id="894" name="Google Shape;894;p113"/>
          <p:cNvSpPr/>
          <p:nvPr/>
        </p:nvSpPr>
        <p:spPr>
          <a:xfrm>
            <a:off x="9020548" y="1623371"/>
            <a:ext cx="549016" cy="300255"/>
          </a:xfrm>
          <a:prstGeom prst="roundRect">
            <a:avLst>
              <a:gd name="adj" fmla="val 16667"/>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5" name="Google Shape;895;p113"/>
          <p:cNvSpPr txBox="1"/>
          <p:nvPr/>
        </p:nvSpPr>
        <p:spPr>
          <a:xfrm>
            <a:off x="8990470" y="1635173"/>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C</a:t>
            </a:r>
            <a:endParaRPr sz="1200" b="1" i="0" u="none" strike="noStrike" cap="none">
              <a:solidFill>
                <a:srgbClr val="0070C0"/>
              </a:solidFill>
              <a:latin typeface="Arial"/>
              <a:ea typeface="Arial"/>
              <a:cs typeface="Arial"/>
              <a:sym typeface="Arial"/>
            </a:endParaRPr>
          </a:p>
        </p:txBody>
      </p:sp>
      <p:sp>
        <p:nvSpPr>
          <p:cNvPr id="896" name="Google Shape;896;p113"/>
          <p:cNvSpPr/>
          <p:nvPr/>
        </p:nvSpPr>
        <p:spPr>
          <a:xfrm>
            <a:off x="7647422" y="1626163"/>
            <a:ext cx="685069" cy="300255"/>
          </a:xfrm>
          <a:prstGeom prst="roundRect">
            <a:avLst>
              <a:gd name="adj" fmla="val 16667"/>
            </a:avLst>
          </a:prstGeom>
          <a:solidFill>
            <a:srgbClr val="FBE4D4"/>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7" name="Google Shape;897;p113"/>
          <p:cNvSpPr txBox="1"/>
          <p:nvPr/>
        </p:nvSpPr>
        <p:spPr>
          <a:xfrm>
            <a:off x="7633849" y="1613286"/>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App A</a:t>
            </a:r>
            <a:endParaRPr sz="1400" b="1" i="0" u="none" strike="noStrike" cap="none">
              <a:solidFill>
                <a:srgbClr val="FF0000"/>
              </a:solidFill>
              <a:latin typeface="Arial"/>
              <a:ea typeface="Arial"/>
              <a:cs typeface="Arial"/>
              <a:sym typeface="Arial"/>
            </a:endParaRPr>
          </a:p>
        </p:txBody>
      </p:sp>
      <p:sp>
        <p:nvSpPr>
          <p:cNvPr id="898" name="Google Shape;898;p113"/>
          <p:cNvSpPr/>
          <p:nvPr/>
        </p:nvSpPr>
        <p:spPr>
          <a:xfrm>
            <a:off x="9626256" y="1626927"/>
            <a:ext cx="685069" cy="300255"/>
          </a:xfrm>
          <a:prstGeom prst="roundRect">
            <a:avLst>
              <a:gd name="adj" fmla="val 16667"/>
            </a:avLst>
          </a:prstGeom>
          <a:solidFill>
            <a:srgbClr val="F2F2F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9" name="Google Shape;899;p113"/>
          <p:cNvSpPr txBox="1"/>
          <p:nvPr/>
        </p:nvSpPr>
        <p:spPr>
          <a:xfrm>
            <a:off x="9624384" y="1612113"/>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D</a:t>
            </a:r>
            <a:endParaRPr sz="1400" b="1" i="0" u="none" strike="noStrike" cap="none">
              <a:solidFill>
                <a:schemeClr val="dk1"/>
              </a:solidFill>
              <a:latin typeface="Arial"/>
              <a:ea typeface="Arial"/>
              <a:cs typeface="Arial"/>
              <a:sym typeface="Arial"/>
            </a:endParaRPr>
          </a:p>
        </p:txBody>
      </p:sp>
      <p:sp>
        <p:nvSpPr>
          <p:cNvPr id="900" name="Google Shape;900;p113"/>
          <p:cNvSpPr/>
          <p:nvPr/>
        </p:nvSpPr>
        <p:spPr>
          <a:xfrm>
            <a:off x="7651387" y="1229922"/>
            <a:ext cx="842518" cy="300255"/>
          </a:xfrm>
          <a:prstGeom prst="roundRect">
            <a:avLst>
              <a:gd name="adj" fmla="val 16667"/>
            </a:avLst>
          </a:prstGeom>
          <a:solidFill>
            <a:srgbClr val="FBE4D4"/>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1" name="Google Shape;901;p113"/>
          <p:cNvSpPr txBox="1"/>
          <p:nvPr/>
        </p:nvSpPr>
        <p:spPr>
          <a:xfrm>
            <a:off x="7740325" y="1209523"/>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Arial"/>
                <a:ea typeface="Arial"/>
                <a:cs typeface="Arial"/>
                <a:sym typeface="Arial"/>
              </a:rPr>
              <a:t>App G</a:t>
            </a:r>
            <a:endParaRPr sz="1400" b="1" i="0" u="none" strike="noStrike" cap="none">
              <a:solidFill>
                <a:srgbClr val="FF0000"/>
              </a:solidFill>
              <a:latin typeface="Arial"/>
              <a:ea typeface="Arial"/>
              <a:cs typeface="Arial"/>
              <a:sym typeface="Arial"/>
            </a:endParaRPr>
          </a:p>
        </p:txBody>
      </p:sp>
      <p:sp>
        <p:nvSpPr>
          <p:cNvPr id="902" name="Google Shape;902;p113"/>
          <p:cNvSpPr/>
          <p:nvPr/>
        </p:nvSpPr>
        <p:spPr>
          <a:xfrm>
            <a:off x="8560260" y="1233079"/>
            <a:ext cx="549016" cy="300255"/>
          </a:xfrm>
          <a:prstGeom prst="roundRect">
            <a:avLst>
              <a:gd name="adj" fmla="val 16667"/>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3" name="Google Shape;903;p113"/>
          <p:cNvSpPr txBox="1"/>
          <p:nvPr/>
        </p:nvSpPr>
        <p:spPr>
          <a:xfrm>
            <a:off x="8530182" y="1244881"/>
            <a:ext cx="6410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I</a:t>
            </a:r>
            <a:endParaRPr sz="1200" b="1" i="0" u="none" strike="noStrike" cap="none">
              <a:solidFill>
                <a:srgbClr val="0070C0"/>
              </a:solidFill>
              <a:latin typeface="Arial"/>
              <a:ea typeface="Arial"/>
              <a:cs typeface="Arial"/>
              <a:sym typeface="Arial"/>
            </a:endParaRPr>
          </a:p>
        </p:txBody>
      </p:sp>
      <p:sp>
        <p:nvSpPr>
          <p:cNvPr id="904" name="Google Shape;904;p113"/>
          <p:cNvSpPr/>
          <p:nvPr/>
        </p:nvSpPr>
        <p:spPr>
          <a:xfrm>
            <a:off x="9180353" y="1232981"/>
            <a:ext cx="754223" cy="300255"/>
          </a:xfrm>
          <a:prstGeom prst="roundRect">
            <a:avLst>
              <a:gd name="adj" fmla="val 16667"/>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5" name="Google Shape;905;p113"/>
          <p:cNvSpPr txBox="1"/>
          <p:nvPr/>
        </p:nvSpPr>
        <p:spPr>
          <a:xfrm>
            <a:off x="9262054" y="1239755"/>
            <a:ext cx="65728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App H</a:t>
            </a:r>
            <a:endParaRPr sz="1200" b="1" i="0" u="none" strike="noStrike" cap="none">
              <a:solidFill>
                <a:srgbClr val="0070C0"/>
              </a:solidFill>
              <a:latin typeface="Arial"/>
              <a:ea typeface="Arial"/>
              <a:cs typeface="Arial"/>
              <a:sym typeface="Arial"/>
            </a:endParaRPr>
          </a:p>
        </p:txBody>
      </p:sp>
      <p:sp>
        <p:nvSpPr>
          <p:cNvPr id="906" name="Google Shape;906;p113"/>
          <p:cNvSpPr/>
          <p:nvPr/>
        </p:nvSpPr>
        <p:spPr>
          <a:xfrm>
            <a:off x="10375104" y="1626480"/>
            <a:ext cx="685069" cy="300255"/>
          </a:xfrm>
          <a:prstGeom prst="roundRect">
            <a:avLst>
              <a:gd name="adj" fmla="val 16667"/>
            </a:avLst>
          </a:prstGeom>
          <a:solidFill>
            <a:srgbClr val="F2F2F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Google Shape;907;p113"/>
          <p:cNvSpPr txBox="1"/>
          <p:nvPr/>
        </p:nvSpPr>
        <p:spPr>
          <a:xfrm>
            <a:off x="10373232" y="1611666"/>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E</a:t>
            </a:r>
            <a:endParaRPr sz="1400" b="1" i="0" u="none" strike="noStrike" cap="none">
              <a:solidFill>
                <a:schemeClr val="dk1"/>
              </a:solidFill>
              <a:latin typeface="Arial"/>
              <a:ea typeface="Arial"/>
              <a:cs typeface="Arial"/>
              <a:sym typeface="Arial"/>
            </a:endParaRPr>
          </a:p>
        </p:txBody>
      </p:sp>
      <p:sp>
        <p:nvSpPr>
          <p:cNvPr id="908" name="Google Shape;908;p113"/>
          <p:cNvSpPr/>
          <p:nvPr/>
        </p:nvSpPr>
        <p:spPr>
          <a:xfrm>
            <a:off x="11112361" y="1619209"/>
            <a:ext cx="659454" cy="300255"/>
          </a:xfrm>
          <a:prstGeom prst="roundRect">
            <a:avLst>
              <a:gd name="adj" fmla="val 16667"/>
            </a:avLst>
          </a:prstGeom>
          <a:solidFill>
            <a:srgbClr val="F2F2F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9" name="Google Shape;909;p113"/>
          <p:cNvSpPr txBox="1"/>
          <p:nvPr/>
        </p:nvSpPr>
        <p:spPr>
          <a:xfrm>
            <a:off x="11129486" y="1604395"/>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F</a:t>
            </a:r>
            <a:endParaRPr sz="1400" b="1" i="0" u="none" strike="noStrike" cap="none">
              <a:solidFill>
                <a:schemeClr val="dk1"/>
              </a:solidFill>
              <a:latin typeface="Arial"/>
              <a:ea typeface="Arial"/>
              <a:cs typeface="Arial"/>
              <a:sym typeface="Arial"/>
            </a:endParaRPr>
          </a:p>
        </p:txBody>
      </p:sp>
      <p:sp>
        <p:nvSpPr>
          <p:cNvPr id="910" name="Google Shape;910;p113"/>
          <p:cNvSpPr/>
          <p:nvPr/>
        </p:nvSpPr>
        <p:spPr>
          <a:xfrm>
            <a:off x="10018149" y="1232135"/>
            <a:ext cx="685069" cy="300255"/>
          </a:xfrm>
          <a:prstGeom prst="roundRect">
            <a:avLst>
              <a:gd name="adj" fmla="val 16667"/>
            </a:avLst>
          </a:prstGeom>
          <a:solidFill>
            <a:srgbClr val="F2F2F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1" name="Google Shape;911;p113"/>
          <p:cNvSpPr txBox="1"/>
          <p:nvPr/>
        </p:nvSpPr>
        <p:spPr>
          <a:xfrm>
            <a:off x="10016277" y="1217321"/>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J</a:t>
            </a:r>
            <a:endParaRPr sz="1400" b="1" i="0" u="none" strike="noStrike" cap="none">
              <a:solidFill>
                <a:schemeClr val="dk1"/>
              </a:solidFill>
              <a:latin typeface="Arial"/>
              <a:ea typeface="Arial"/>
              <a:cs typeface="Arial"/>
              <a:sym typeface="Arial"/>
            </a:endParaRPr>
          </a:p>
        </p:txBody>
      </p:sp>
      <p:sp>
        <p:nvSpPr>
          <p:cNvPr id="912" name="Google Shape;912;p113"/>
          <p:cNvSpPr/>
          <p:nvPr/>
        </p:nvSpPr>
        <p:spPr>
          <a:xfrm>
            <a:off x="10779563" y="1222968"/>
            <a:ext cx="985606" cy="300255"/>
          </a:xfrm>
          <a:prstGeom prst="roundRect">
            <a:avLst>
              <a:gd name="adj" fmla="val 16667"/>
            </a:avLst>
          </a:prstGeom>
          <a:solidFill>
            <a:srgbClr val="F2F2F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3" name="Google Shape;913;p113"/>
          <p:cNvSpPr txBox="1"/>
          <p:nvPr/>
        </p:nvSpPr>
        <p:spPr>
          <a:xfrm>
            <a:off x="10953758" y="1207511"/>
            <a:ext cx="7372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App K</a:t>
            </a:r>
            <a:endParaRPr sz="1400" b="1" i="0" u="none" strike="noStrike" cap="none">
              <a:solidFill>
                <a:schemeClr val="dk1"/>
              </a:solidFill>
              <a:latin typeface="Arial"/>
              <a:ea typeface="Arial"/>
              <a:cs typeface="Arial"/>
              <a:sym typeface="Arial"/>
            </a:endParaRPr>
          </a:p>
        </p:txBody>
      </p:sp>
      <p:sp>
        <p:nvSpPr>
          <p:cNvPr id="914" name="Google Shape;914;p113"/>
          <p:cNvSpPr/>
          <p:nvPr/>
        </p:nvSpPr>
        <p:spPr>
          <a:xfrm rot="-5400000">
            <a:off x="9565215" y="-1027953"/>
            <a:ext cx="244060" cy="4155846"/>
          </a:xfrm>
          <a:prstGeom prst="rightBrace">
            <a:avLst>
              <a:gd name="adj1" fmla="val 65925"/>
              <a:gd name="adj2" fmla="val 49619"/>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15" name="Google Shape;915;p113"/>
          <p:cNvSpPr txBox="1"/>
          <p:nvPr/>
        </p:nvSpPr>
        <p:spPr>
          <a:xfrm>
            <a:off x="8599121" y="485788"/>
            <a:ext cx="198314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Containerized Applications</a:t>
            </a:r>
            <a:endParaRPr sz="1200" b="0" i="0" u="none" strike="noStrike" cap="none">
              <a:solidFill>
                <a:schemeClr val="dk1"/>
              </a:solidFill>
              <a:latin typeface="Arial"/>
              <a:ea typeface="Arial"/>
              <a:cs typeface="Arial"/>
              <a:sym typeface="Arial"/>
            </a:endParaRPr>
          </a:p>
        </p:txBody>
      </p:sp>
      <p:sp>
        <p:nvSpPr>
          <p:cNvPr id="916" name="Google Shape;916;p113"/>
          <p:cNvSpPr/>
          <p:nvPr/>
        </p:nvSpPr>
        <p:spPr>
          <a:xfrm>
            <a:off x="7595749" y="1200498"/>
            <a:ext cx="4220966" cy="777312"/>
          </a:xfrm>
          <a:prstGeom prst="rect">
            <a:avLst/>
          </a:prstGeom>
          <a:noFill/>
          <a:ln w="12700" cap="flat" cmpd="sng">
            <a:solidFill>
              <a:srgbClr val="31538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7" name="Google Shape;917;p113"/>
          <p:cNvSpPr txBox="1">
            <a:spLocks noGrp="1"/>
          </p:cNvSpPr>
          <p:nvPr>
            <p:ph type="title"/>
          </p:nvPr>
        </p:nvSpPr>
        <p:spPr>
          <a:xfrm>
            <a:off x="422166" y="294787"/>
            <a:ext cx="7579360" cy="710883"/>
          </a:xfrm>
          <a:prstGeom prst="rect">
            <a:avLst/>
          </a:prstGeom>
          <a:noFill/>
          <a:ln>
            <a:noFill/>
          </a:ln>
        </p:spPr>
        <p:txBody>
          <a:bodyPr spcFirstLastPara="1" wrap="square" lIns="121850" tIns="121850" rIns="121850" bIns="121850" anchor="t" anchorCtr="0">
            <a:noAutofit/>
          </a:bodyPr>
          <a:lstStyle/>
          <a:p>
            <a:pPr marL="0" lvl="0" indent="0" algn="l" rtl="0">
              <a:lnSpc>
                <a:spcPct val="90000"/>
              </a:lnSpc>
              <a:spcBef>
                <a:spcPts val="0"/>
              </a:spcBef>
              <a:spcAft>
                <a:spcPts val="0"/>
              </a:spcAft>
              <a:buClr>
                <a:srgbClr val="002060"/>
              </a:buClr>
              <a:buSzPts val="3200"/>
              <a:buFont typeface="Arial"/>
              <a:buNone/>
            </a:pPr>
            <a:r>
              <a:rPr lang="en-US" sz="3200" b="1">
                <a:solidFill>
                  <a:srgbClr val="002060"/>
                </a:solidFill>
                <a:latin typeface="Arial"/>
                <a:ea typeface="Arial"/>
                <a:cs typeface="Arial"/>
                <a:sym typeface="Arial"/>
              </a:rPr>
              <a:t>One more thing about Containers …</a:t>
            </a:r>
            <a:endParaRPr sz="3200" b="1">
              <a:solidFill>
                <a:srgbClr val="002060"/>
              </a:solidFill>
              <a:latin typeface="Arial"/>
              <a:ea typeface="Arial"/>
              <a:cs typeface="Arial"/>
              <a:sym typeface="Arial"/>
            </a:endParaRPr>
          </a:p>
        </p:txBody>
      </p:sp>
      <p:sp>
        <p:nvSpPr>
          <p:cNvPr id="918" name="Google Shape;918;p113"/>
          <p:cNvSpPr txBox="1"/>
          <p:nvPr/>
        </p:nvSpPr>
        <p:spPr>
          <a:xfrm>
            <a:off x="609600" y="1293370"/>
            <a:ext cx="45624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Containers are</a:t>
            </a:r>
            <a:r>
              <a:rPr lang="en-US" sz="2400" b="0" i="0" u="none" strike="noStrike" cap="none">
                <a:solidFill>
                  <a:srgbClr val="000000"/>
                </a:solidFill>
                <a:latin typeface="Arial"/>
                <a:ea typeface="Arial"/>
                <a:cs typeface="Arial"/>
                <a:sym typeface="Arial"/>
              </a:rPr>
              <a:t> </a:t>
            </a:r>
            <a:r>
              <a:rPr lang="en-US" sz="2400" b="1" i="0" u="none" strike="noStrike" cap="none">
                <a:solidFill>
                  <a:srgbClr val="FF0000"/>
                </a:solidFill>
                <a:latin typeface="Arial"/>
                <a:ea typeface="Arial"/>
                <a:cs typeface="Arial"/>
                <a:sym typeface="Arial"/>
              </a:rPr>
              <a:t>Ephemeral !?!</a:t>
            </a:r>
            <a:r>
              <a:rPr lang="en-US" sz="2400" b="0" i="0" u="none" strike="noStrike" cap="none">
                <a:solidFill>
                  <a:srgbClr val="000000"/>
                </a:solidFill>
                <a:latin typeface="Arial"/>
                <a:ea typeface="Arial"/>
                <a:cs typeface="Arial"/>
                <a:sym typeface="Arial"/>
              </a:rPr>
              <a:t> </a:t>
            </a:r>
            <a:endParaRPr sz="2400" b="0" i="0" u="none" strike="noStrike" cap="none">
              <a:solidFill>
                <a:srgbClr val="000000"/>
              </a:solidFill>
              <a:latin typeface="Arial"/>
              <a:ea typeface="Arial"/>
              <a:cs typeface="Arial"/>
              <a:sym typeface="Arial"/>
            </a:endParaRPr>
          </a:p>
        </p:txBody>
      </p:sp>
      <p:sp>
        <p:nvSpPr>
          <p:cNvPr id="919" name="Google Shape;919;p113"/>
          <p:cNvSpPr txBox="1"/>
          <p:nvPr/>
        </p:nvSpPr>
        <p:spPr>
          <a:xfrm>
            <a:off x="962245" y="1855310"/>
            <a:ext cx="2880917" cy="132343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Short-lived by Nature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Immutable Behavior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Stateless Design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Disposable</a:t>
            </a:r>
            <a:endParaRPr sz="2000" b="0" i="0" u="none" strike="noStrike" cap="none">
              <a:solidFill>
                <a:srgbClr val="000000"/>
              </a:solidFill>
              <a:latin typeface="Arial"/>
              <a:ea typeface="Arial"/>
              <a:cs typeface="Arial"/>
              <a:sym typeface="Arial"/>
            </a:endParaRPr>
          </a:p>
        </p:txBody>
      </p:sp>
      <p:sp>
        <p:nvSpPr>
          <p:cNvPr id="920" name="Google Shape;920;p113"/>
          <p:cNvSpPr txBox="1"/>
          <p:nvPr/>
        </p:nvSpPr>
        <p:spPr>
          <a:xfrm>
            <a:off x="609599" y="3461671"/>
            <a:ext cx="466345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How to manage </a:t>
            </a:r>
            <a:r>
              <a:rPr lang="en-US" sz="2400" b="1" i="0" u="none" strike="noStrike" cap="none">
                <a:solidFill>
                  <a:srgbClr val="FF0000"/>
                </a:solidFill>
                <a:latin typeface="Arial"/>
                <a:ea typeface="Arial"/>
                <a:cs typeface="Arial"/>
                <a:sym typeface="Arial"/>
              </a:rPr>
              <a:t>Ephemerality?</a:t>
            </a:r>
            <a:endParaRPr sz="2400" b="0" i="0" u="none" strike="noStrike" cap="none">
              <a:solidFill>
                <a:srgbClr val="000000"/>
              </a:solidFill>
              <a:latin typeface="Arial"/>
              <a:ea typeface="Arial"/>
              <a:cs typeface="Arial"/>
              <a:sym typeface="Arial"/>
            </a:endParaRPr>
          </a:p>
        </p:txBody>
      </p:sp>
      <p:sp>
        <p:nvSpPr>
          <p:cNvPr id="921" name="Google Shape;921;p113"/>
          <p:cNvSpPr/>
          <p:nvPr/>
        </p:nvSpPr>
        <p:spPr>
          <a:xfrm>
            <a:off x="1043184" y="4368173"/>
            <a:ext cx="11006575"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rgbClr val="000000"/>
                </a:solidFill>
                <a:latin typeface="Arial"/>
                <a:ea typeface="Arial"/>
                <a:cs typeface="Arial"/>
                <a:sym typeface="Arial"/>
              </a:rPr>
              <a:t>Volumes</a:t>
            </a:r>
            <a:r>
              <a:rPr lang="en-US" sz="1600" b="0" i="0" u="none" strike="noStrike" cap="none">
                <a:solidFill>
                  <a:srgbClr val="000000"/>
                </a:solidFill>
                <a:latin typeface="Arial"/>
                <a:ea typeface="Arial"/>
                <a:cs typeface="Arial"/>
                <a:sym typeface="Arial"/>
              </a:rPr>
              <a:t>: Mounting external storage to the container.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rgbClr val="000000"/>
                </a:solidFill>
                <a:latin typeface="Arial"/>
                <a:ea typeface="Arial"/>
                <a:cs typeface="Arial"/>
                <a:sym typeface="Arial"/>
              </a:rPr>
              <a:t>Databases</a:t>
            </a:r>
            <a:r>
              <a:rPr lang="en-US" sz="1600" b="0" i="0" u="none" strike="noStrike" cap="none">
                <a:solidFill>
                  <a:srgbClr val="000000"/>
                </a:solidFill>
                <a:latin typeface="Arial"/>
                <a:ea typeface="Arial"/>
                <a:cs typeface="Arial"/>
                <a:sym typeface="Arial"/>
              </a:rPr>
              <a:t>: Storing critical data in external databases instead of within the container file-system.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rgbClr val="000000"/>
                </a:solidFill>
                <a:latin typeface="Arial"/>
                <a:ea typeface="Arial"/>
                <a:cs typeface="Arial"/>
                <a:sym typeface="Arial"/>
              </a:rPr>
              <a:t>Configuration Management</a:t>
            </a:r>
            <a:r>
              <a:rPr lang="en-US" sz="1600" b="0" i="0" u="none" strike="noStrike" cap="none">
                <a:solidFill>
                  <a:srgbClr val="000000"/>
                </a:solidFill>
                <a:latin typeface="Arial"/>
                <a:ea typeface="Arial"/>
                <a:cs typeface="Arial"/>
                <a:sym typeface="Arial"/>
              </a:rPr>
              <a:t>: Using environment variables, secrets, or config maps to manage settings dynamically.</a:t>
            </a:r>
            <a:endParaRPr sz="1400" b="0" i="0" u="none" strike="noStrike" cap="none">
              <a:solidFill>
                <a:srgbClr val="000000"/>
              </a:solidFill>
              <a:latin typeface="Arial"/>
              <a:ea typeface="Arial"/>
              <a:cs typeface="Arial"/>
              <a:sym typeface="Arial"/>
            </a:endParaRPr>
          </a:p>
        </p:txBody>
      </p:sp>
      <p:sp>
        <p:nvSpPr>
          <p:cNvPr id="922" name="Google Shape;922;p113"/>
          <p:cNvSpPr/>
          <p:nvPr/>
        </p:nvSpPr>
        <p:spPr>
          <a:xfrm>
            <a:off x="617455" y="3992072"/>
            <a:ext cx="1126022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Despite being ephemeral, containers can work with </a:t>
            </a:r>
            <a:r>
              <a:rPr lang="en-US" sz="1600" b="1" i="0" u="none" strike="noStrike" cap="none">
                <a:solidFill>
                  <a:srgbClr val="0070C0"/>
                </a:solidFill>
                <a:latin typeface="Arial"/>
                <a:ea typeface="Arial"/>
                <a:cs typeface="Arial"/>
                <a:sym typeface="Arial"/>
              </a:rPr>
              <a:t>Persistent Storage</a:t>
            </a:r>
            <a:r>
              <a:rPr lang="en-US" sz="1600" b="0" i="0" u="none" strike="noStrike" cap="none">
                <a:solidFill>
                  <a:srgbClr val="0070C0"/>
                </a:solidFill>
                <a:latin typeface="Arial"/>
                <a:ea typeface="Arial"/>
                <a:cs typeface="Arial"/>
                <a:sym typeface="Arial"/>
              </a:rPr>
              <a:t> </a:t>
            </a:r>
            <a:r>
              <a:rPr lang="en-US" sz="1600" b="0" i="0" u="none" strike="noStrike" cap="none">
                <a:solidFill>
                  <a:srgbClr val="000000"/>
                </a:solidFill>
                <a:latin typeface="Arial"/>
                <a:ea typeface="Arial"/>
                <a:cs typeface="Arial"/>
                <a:sym typeface="Arial"/>
              </a:rPr>
              <a:t>to handle stateful applications. This is achieved by:</a:t>
            </a:r>
            <a:endParaRPr sz="1400" b="0" i="0" u="none" strike="noStrike" cap="none">
              <a:solidFill>
                <a:srgbClr val="000000"/>
              </a:solidFill>
              <a:latin typeface="Arial"/>
              <a:ea typeface="Arial"/>
              <a:cs typeface="Arial"/>
              <a:sym typeface="Arial"/>
            </a:endParaRPr>
          </a:p>
        </p:txBody>
      </p:sp>
      <p:sp>
        <p:nvSpPr>
          <p:cNvPr id="923" name="Google Shape;923;p113"/>
          <p:cNvSpPr/>
          <p:nvPr/>
        </p:nvSpPr>
        <p:spPr>
          <a:xfrm>
            <a:off x="1581474" y="5765041"/>
            <a:ext cx="1046828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This </a:t>
            </a:r>
            <a:r>
              <a:rPr lang="en-US" sz="2000" b="0" i="0" u="none" strike="noStrike" cap="none">
                <a:solidFill>
                  <a:srgbClr val="FF0000"/>
                </a:solidFill>
                <a:latin typeface="Arial"/>
                <a:ea typeface="Arial"/>
                <a:cs typeface="Arial"/>
                <a:sym typeface="Arial"/>
              </a:rPr>
              <a:t>Ephemeral</a:t>
            </a:r>
            <a:r>
              <a:rPr lang="en-US" sz="2000" b="0" i="0" u="none" strike="noStrike" cap="none">
                <a:solidFill>
                  <a:srgbClr val="000000"/>
                </a:solidFill>
                <a:latin typeface="Arial"/>
                <a:ea typeface="Arial"/>
                <a:cs typeface="Arial"/>
                <a:sym typeface="Arial"/>
              </a:rPr>
              <a:t> nature makes containers highly </a:t>
            </a:r>
            <a:r>
              <a:rPr lang="en-US" sz="2000" b="1" i="0" u="none" strike="noStrike" cap="none">
                <a:solidFill>
                  <a:srgbClr val="000000"/>
                </a:solidFill>
                <a:latin typeface="Arial"/>
                <a:ea typeface="Arial"/>
                <a:cs typeface="Arial"/>
                <a:sym typeface="Arial"/>
              </a:rPr>
              <a:t>scalable</a:t>
            </a:r>
            <a:r>
              <a:rPr lang="en-US" sz="2000" b="0" i="0" u="none" strike="noStrike" cap="none">
                <a:solidFill>
                  <a:srgbClr val="000000"/>
                </a:solidFill>
                <a:latin typeface="Arial"/>
                <a:ea typeface="Arial"/>
                <a:cs typeface="Arial"/>
                <a:sym typeface="Arial"/>
              </a:rPr>
              <a:t>, </a:t>
            </a:r>
            <a:r>
              <a:rPr lang="en-US" sz="2000" b="1" i="0" u="none" strike="noStrike" cap="none">
                <a:solidFill>
                  <a:srgbClr val="000000"/>
                </a:solidFill>
                <a:latin typeface="Arial"/>
                <a:ea typeface="Arial"/>
                <a:cs typeface="Arial"/>
                <a:sym typeface="Arial"/>
              </a:rPr>
              <a:t>portable</a:t>
            </a:r>
            <a:r>
              <a:rPr lang="en-US" sz="2000" b="0" i="0" u="none" strike="noStrike" cap="none">
                <a:solidFill>
                  <a:srgbClr val="000000"/>
                </a:solidFill>
                <a:latin typeface="Arial"/>
                <a:ea typeface="Arial"/>
                <a:cs typeface="Arial"/>
                <a:sym typeface="Arial"/>
              </a:rPr>
              <a:t>, and </a:t>
            </a:r>
            <a:r>
              <a:rPr lang="en-US" sz="2000" b="1" i="0" u="none" strike="noStrike" cap="none">
                <a:solidFill>
                  <a:srgbClr val="000000"/>
                </a:solidFill>
                <a:latin typeface="Arial"/>
                <a:ea typeface="Arial"/>
                <a:cs typeface="Arial"/>
                <a:sym typeface="Arial"/>
              </a:rPr>
              <a:t>easy to manage.</a:t>
            </a:r>
            <a:endParaRPr sz="20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929" name="Google Shape;929;p114"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930" name="Google Shape;930;p114"/>
          <p:cNvSpPr/>
          <p:nvPr/>
        </p:nvSpPr>
        <p:spPr>
          <a:xfrm>
            <a:off x="212128" y="162623"/>
            <a:ext cx="499291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Lecture #2 Summary</a:t>
            </a:r>
            <a:endParaRPr sz="3200" b="1" i="0" u="none" strike="noStrike" cap="none">
              <a:solidFill>
                <a:srgbClr val="003C71"/>
              </a:solidFill>
              <a:latin typeface="Arial"/>
              <a:ea typeface="Arial"/>
              <a:cs typeface="Arial"/>
              <a:sym typeface="Arial"/>
            </a:endParaRPr>
          </a:p>
        </p:txBody>
      </p:sp>
      <p:sp>
        <p:nvSpPr>
          <p:cNvPr id="2" name="TextBox 1"/>
          <p:cNvSpPr txBox="1"/>
          <p:nvPr/>
        </p:nvSpPr>
        <p:spPr>
          <a:xfrm>
            <a:off x="778994" y="1175084"/>
            <a:ext cx="8852103" cy="3970318"/>
          </a:xfrm>
          <a:prstGeom prst="rect">
            <a:avLst/>
          </a:prstGeom>
          <a:noFill/>
        </p:spPr>
        <p:txBody>
          <a:bodyPr wrap="none" rtlCol="0">
            <a:spAutoFit/>
          </a:bodyPr>
          <a:lstStyle/>
          <a:p>
            <a:pPr marL="342900" indent="-342900">
              <a:lnSpc>
                <a:spcPct val="150000"/>
              </a:lnSpc>
              <a:buAutoNum type="arabicPeriod"/>
            </a:pPr>
            <a:r>
              <a:rPr lang="en-US" sz="2800" dirty="0" smtClean="0"/>
              <a:t>Virtualization technologies/types</a:t>
            </a:r>
          </a:p>
          <a:p>
            <a:pPr marL="342900" indent="-342900">
              <a:lnSpc>
                <a:spcPct val="150000"/>
              </a:lnSpc>
              <a:buAutoNum type="arabicPeriod"/>
            </a:pPr>
            <a:r>
              <a:rPr lang="en-US" sz="2800" dirty="0" smtClean="0"/>
              <a:t>Virtual Machine (VM) advantages</a:t>
            </a:r>
          </a:p>
          <a:p>
            <a:pPr marL="342900" indent="-342900">
              <a:lnSpc>
                <a:spcPct val="150000"/>
              </a:lnSpc>
              <a:buAutoNum type="arabicPeriod"/>
            </a:pPr>
            <a:r>
              <a:rPr lang="en-US" sz="2800" dirty="0" smtClean="0"/>
              <a:t>Containers and Dockers (vs. VMs)</a:t>
            </a:r>
          </a:p>
          <a:p>
            <a:pPr marL="342900" indent="-342900">
              <a:lnSpc>
                <a:spcPct val="150000"/>
              </a:lnSpc>
              <a:buAutoNum type="arabicPeriod"/>
            </a:pPr>
            <a:r>
              <a:rPr lang="en-US" sz="2800" dirty="0" smtClean="0"/>
              <a:t>Docker as de facto for containerization</a:t>
            </a:r>
          </a:p>
          <a:p>
            <a:pPr marL="342900" indent="-342900">
              <a:lnSpc>
                <a:spcPct val="150000"/>
              </a:lnSpc>
              <a:buAutoNum type="arabicPeriod"/>
            </a:pPr>
            <a:r>
              <a:rPr lang="en-US" sz="2800" dirty="0" smtClean="0"/>
              <a:t>Understanding Docker components and architecture</a:t>
            </a:r>
          </a:p>
          <a:p>
            <a:pPr marL="342900" indent="-342900">
              <a:lnSpc>
                <a:spcPct val="150000"/>
              </a:lnSpc>
              <a:buAutoNum type="arabicPeriod"/>
            </a:pPr>
            <a:r>
              <a:rPr lang="en-US" sz="2800" dirty="0" smtClean="0"/>
              <a:t>Creating a simple Docker image</a:t>
            </a:r>
            <a:endParaRPr lang="en-US" sz="2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936" name="Google Shape;936;p2"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937" name="Google Shape;937;p2"/>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Hands on </a:t>
            </a:r>
            <a:r>
              <a:rPr lang="en-US" sz="3200" b="1" i="0" u="none" strike="noStrike" cap="none" dirty="0" smtClean="0">
                <a:solidFill>
                  <a:srgbClr val="003C71"/>
                </a:solidFill>
                <a:latin typeface="Arial"/>
                <a:ea typeface="Arial"/>
                <a:cs typeface="Arial"/>
                <a:sym typeface="Arial"/>
              </a:rPr>
              <a:t>Docker/Containers Exercise</a:t>
            </a:r>
            <a:endParaRPr sz="3200" b="1" i="0" u="none" strike="noStrike" cap="none" dirty="0">
              <a:solidFill>
                <a:srgbClr val="003C71"/>
              </a:solidFill>
              <a:latin typeface="Arial"/>
              <a:ea typeface="Arial"/>
              <a:cs typeface="Arial"/>
              <a:sym typeface="Arial"/>
            </a:endParaRPr>
          </a:p>
        </p:txBody>
      </p:sp>
      <p:sp>
        <p:nvSpPr>
          <p:cNvPr id="938" name="Google Shape;938;p2"/>
          <p:cNvSpPr txBox="1"/>
          <p:nvPr/>
        </p:nvSpPr>
        <p:spPr>
          <a:xfrm>
            <a:off x="1107593" y="2972339"/>
            <a:ext cx="560121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F0"/>
                </a:solidFill>
                <a:latin typeface="Arial"/>
                <a:ea typeface="Arial"/>
                <a:cs typeface="Arial"/>
                <a:sym typeface="Arial"/>
              </a:rPr>
              <a:t>Exercise 1: </a:t>
            </a:r>
            <a:r>
              <a:rPr lang="en-US" sz="2400" b="1" i="0" u="none" strike="noStrike" cap="none">
                <a:solidFill>
                  <a:srgbClr val="002060"/>
                </a:solidFill>
                <a:latin typeface="Arial"/>
                <a:ea typeface="Arial"/>
                <a:cs typeface="Arial"/>
                <a:sym typeface="Arial"/>
              </a:rPr>
              <a:t>Pull, Modify, Push Image.</a:t>
            </a:r>
            <a:endParaRPr sz="2400" b="1" i="0" u="none" strike="noStrike" cap="none">
              <a:solidFill>
                <a:srgbClr val="002060"/>
              </a:solidFill>
              <a:latin typeface="Arial"/>
              <a:ea typeface="Arial"/>
              <a:cs typeface="Arial"/>
              <a:sym typeface="Arial"/>
            </a:endParaRPr>
          </a:p>
        </p:txBody>
      </p:sp>
      <p:sp>
        <p:nvSpPr>
          <p:cNvPr id="939" name="Google Shape;939;p2"/>
          <p:cNvSpPr txBox="1"/>
          <p:nvPr/>
        </p:nvSpPr>
        <p:spPr>
          <a:xfrm>
            <a:off x="1107593" y="3689177"/>
            <a:ext cx="511069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F0"/>
                </a:solidFill>
                <a:latin typeface="Arial"/>
                <a:ea typeface="Arial"/>
                <a:cs typeface="Arial"/>
                <a:sym typeface="Arial"/>
              </a:rPr>
              <a:t>Exercise 2: </a:t>
            </a:r>
            <a:r>
              <a:rPr lang="en-US" sz="2400" b="1" i="0" u="none" strike="noStrike" cap="none">
                <a:solidFill>
                  <a:srgbClr val="002060"/>
                </a:solidFill>
                <a:latin typeface="Arial"/>
                <a:ea typeface="Arial"/>
                <a:cs typeface="Arial"/>
                <a:sym typeface="Arial"/>
              </a:rPr>
              <a:t>Build a Docker Image.</a:t>
            </a:r>
            <a:endParaRPr sz="2400" b="1" i="0" u="none" strike="noStrike" cap="none">
              <a:solidFill>
                <a:srgbClr val="002060"/>
              </a:solidFill>
              <a:latin typeface="Arial"/>
              <a:ea typeface="Arial"/>
              <a:cs typeface="Arial"/>
              <a:sym typeface="Arial"/>
            </a:endParaRPr>
          </a:p>
        </p:txBody>
      </p:sp>
      <p:sp>
        <p:nvSpPr>
          <p:cNvPr id="940" name="Google Shape;940;p2"/>
          <p:cNvSpPr txBox="1"/>
          <p:nvPr/>
        </p:nvSpPr>
        <p:spPr>
          <a:xfrm>
            <a:off x="1107593" y="4406017"/>
            <a:ext cx="702628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F0"/>
                </a:solidFill>
                <a:latin typeface="Arial"/>
                <a:ea typeface="Arial"/>
                <a:cs typeface="Arial"/>
                <a:sym typeface="Arial"/>
              </a:rPr>
              <a:t>Exercise 3: </a:t>
            </a:r>
            <a:r>
              <a:rPr lang="en-US" sz="2400" b="1" i="0" u="none" strike="noStrike" cap="none">
                <a:solidFill>
                  <a:srgbClr val="002060"/>
                </a:solidFill>
                <a:latin typeface="Arial"/>
                <a:ea typeface="Arial"/>
                <a:cs typeface="Arial"/>
                <a:sym typeface="Arial"/>
              </a:rPr>
              <a:t>Try something from NetworkChuck</a:t>
            </a:r>
            <a:endParaRPr sz="2400" b="1" i="0" u="none" strike="noStrike" cap="none">
              <a:solidFill>
                <a:srgbClr val="002060"/>
              </a:solidFill>
              <a:latin typeface="Arial"/>
              <a:ea typeface="Arial"/>
              <a:cs typeface="Arial"/>
              <a:sym typeface="Arial"/>
            </a:endParaRPr>
          </a:p>
        </p:txBody>
      </p:sp>
      <p:sp>
        <p:nvSpPr>
          <p:cNvPr id="2" name="TextBox 1"/>
          <p:cNvSpPr txBox="1"/>
          <p:nvPr/>
        </p:nvSpPr>
        <p:spPr>
          <a:xfrm>
            <a:off x="1107593" y="1303912"/>
            <a:ext cx="5355953" cy="830997"/>
          </a:xfrm>
          <a:prstGeom prst="rect">
            <a:avLst/>
          </a:prstGeom>
          <a:noFill/>
        </p:spPr>
        <p:txBody>
          <a:bodyPr wrap="none" rtlCol="0">
            <a:spAutoFit/>
          </a:bodyPr>
          <a:lstStyle/>
          <a:p>
            <a:r>
              <a:rPr lang="en-US" sz="4800" b="1" dirty="0" smtClean="0"/>
              <a:t>Review of </a:t>
            </a:r>
            <a:r>
              <a:rPr lang="en-US" sz="4800" b="1" dirty="0" smtClean="0">
                <a:solidFill>
                  <a:srgbClr val="FF0000"/>
                </a:solidFill>
              </a:rPr>
              <a:t>LAB #1</a:t>
            </a:r>
            <a:endParaRPr lang="en-US" sz="4800" b="1" dirty="0">
              <a:solidFill>
                <a:srgbClr val="FF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5"/>
        <p:cNvGrpSpPr/>
        <p:nvPr/>
      </p:nvGrpSpPr>
      <p:grpSpPr>
        <a:xfrm>
          <a:off x="0" y="0"/>
          <a:ext cx="0" cy="0"/>
          <a:chOff x="0" y="0"/>
          <a:chExt cx="0" cy="0"/>
        </a:xfrm>
      </p:grpSpPr>
      <p:pic>
        <p:nvPicPr>
          <p:cNvPr id="946" name="Google Shape;946;p67"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947" name="Google Shape;947;p67"/>
          <p:cNvSpPr/>
          <p:nvPr/>
        </p:nvSpPr>
        <p:spPr>
          <a:xfrm>
            <a:off x="189068" y="209655"/>
            <a:ext cx="5646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End of Lecture #2</a:t>
            </a:r>
            <a:endParaRPr sz="3200" b="1" i="0" u="none" strike="noStrike" cap="none">
              <a:solidFill>
                <a:srgbClr val="003C71"/>
              </a:solidFill>
              <a:latin typeface="Arial"/>
              <a:ea typeface="Arial"/>
              <a:cs typeface="Arial"/>
              <a:sym typeface="Arial"/>
            </a:endParaRPr>
          </a:p>
        </p:txBody>
      </p:sp>
      <p:pic>
        <p:nvPicPr>
          <p:cNvPr id="948" name="Google Shape;948;p67"/>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2085996" y="1278110"/>
            <a:ext cx="4933950" cy="8875541"/>
          </a:xfrm>
          <a:prstGeom prst="ellipse">
            <a:avLst/>
          </a:prstGeom>
          <a:noFill/>
          <a:ln>
            <a:noFill/>
          </a:ln>
          <a:effectLst>
            <a:outerShdw dist="35921" dir="2700000" algn="ctr" rotWithShape="0">
              <a:schemeClr val="lt2"/>
            </a:outerShdw>
          </a:effectLst>
        </p:spPr>
      </p:pic>
      <p:sp>
        <p:nvSpPr>
          <p:cNvPr id="949" name="Google Shape;949;p67"/>
          <p:cNvSpPr txBox="1"/>
          <p:nvPr/>
        </p:nvSpPr>
        <p:spPr>
          <a:xfrm>
            <a:off x="7141866" y="1781175"/>
            <a:ext cx="387170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Arial"/>
                <a:ea typeface="Arial"/>
                <a:cs typeface="Arial"/>
                <a:sym typeface="Arial"/>
              </a:rPr>
              <a:t>THANK Y☺U</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Dawood Sajjadi</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pic>
        <p:nvPicPr>
          <p:cNvPr id="230" name="Google Shape;230;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31" name="Google Shape;231;p10"/>
          <p:cNvSpPr/>
          <p:nvPr/>
        </p:nvSpPr>
        <p:spPr>
          <a:xfrm>
            <a:off x="435648" y="54870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Learning Outcomes of Week #2</a:t>
            </a:r>
            <a:endParaRPr sz="3200" b="1" i="0" u="none" strike="noStrike" cap="none">
              <a:solidFill>
                <a:srgbClr val="003C71"/>
              </a:solidFill>
              <a:latin typeface="Arial"/>
              <a:ea typeface="Arial"/>
              <a:cs typeface="Arial"/>
              <a:sym typeface="Arial"/>
            </a:endParaRPr>
          </a:p>
        </p:txBody>
      </p:sp>
      <p:sp>
        <p:nvSpPr>
          <p:cNvPr id="232" name="Google Shape;232;p10"/>
          <p:cNvSpPr txBox="1"/>
          <p:nvPr/>
        </p:nvSpPr>
        <p:spPr>
          <a:xfrm>
            <a:off x="708917" y="1206561"/>
            <a:ext cx="11483083" cy="429344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800"/>
              <a:buFont typeface="Arial"/>
              <a:buAutoNum type="arabicPeriod"/>
            </a:pPr>
            <a:r>
              <a:rPr lang="en-US" sz="2800" b="0" i="0" u="none" strike="noStrike" cap="none" dirty="0">
                <a:solidFill>
                  <a:schemeClr val="dk1"/>
                </a:solidFill>
                <a:latin typeface="Arial"/>
                <a:ea typeface="Arial"/>
                <a:cs typeface="Arial"/>
                <a:sym typeface="Arial"/>
              </a:rPr>
              <a:t>Explain the key applications of Virtualization technologies.</a:t>
            </a:r>
            <a:endParaRPr sz="14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800"/>
              <a:buFont typeface="Arial"/>
              <a:buAutoNum type="arabicPeriod"/>
            </a:pPr>
            <a:r>
              <a:rPr lang="en-US" sz="2800" b="0" i="0" u="none" strike="noStrike" cap="none" dirty="0">
                <a:solidFill>
                  <a:schemeClr val="dk1"/>
                </a:solidFill>
                <a:latin typeface="Arial"/>
                <a:ea typeface="Arial"/>
                <a:cs typeface="Arial"/>
                <a:sym typeface="Arial"/>
              </a:rPr>
              <a:t>Name dominant Virtualization technologies.</a:t>
            </a:r>
            <a:endParaRPr sz="14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800"/>
              <a:buFont typeface="Arial"/>
              <a:buAutoNum type="arabicPeriod"/>
            </a:pPr>
            <a:r>
              <a:rPr lang="en-US" sz="2800" b="0" i="0" u="none" strike="noStrike" cap="none" dirty="0">
                <a:solidFill>
                  <a:schemeClr val="dk1"/>
                </a:solidFill>
                <a:latin typeface="Arial"/>
                <a:ea typeface="Arial"/>
                <a:cs typeface="Arial"/>
                <a:sym typeface="Arial"/>
              </a:rPr>
              <a:t>Describe how can create and manage Virtual Machines (VMs).</a:t>
            </a:r>
            <a:endParaRPr sz="14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800"/>
              <a:buFont typeface="Arial"/>
              <a:buAutoNum type="arabicPeriod"/>
            </a:pPr>
            <a:r>
              <a:rPr lang="en-US" sz="2800" b="0" i="0" u="none" strike="noStrike" cap="none" dirty="0">
                <a:solidFill>
                  <a:schemeClr val="dk1"/>
                </a:solidFill>
                <a:latin typeface="Arial"/>
                <a:ea typeface="Arial"/>
                <a:cs typeface="Arial"/>
                <a:sym typeface="Arial"/>
              </a:rPr>
              <a:t>Explain Container concept and its application</a:t>
            </a:r>
            <a:r>
              <a:rPr lang="en-US" sz="2800" b="0" i="0" u="none" strike="noStrike" cap="none" dirty="0" smtClean="0">
                <a:solidFill>
                  <a:schemeClr val="dk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800"/>
              <a:buFont typeface="Arial"/>
              <a:buAutoNum type="arabicPeriod"/>
            </a:pPr>
            <a:r>
              <a:rPr lang="en-US" sz="2800" b="0" i="0" u="none" strike="noStrike" cap="none" dirty="0">
                <a:solidFill>
                  <a:schemeClr val="dk1"/>
                </a:solidFill>
                <a:latin typeface="Arial"/>
                <a:ea typeface="Arial"/>
                <a:cs typeface="Arial"/>
                <a:sym typeface="Arial"/>
              </a:rPr>
              <a:t>Compare in details pros/cons of VMs and Containers</a:t>
            </a:r>
            <a:r>
              <a:rPr lang="en-US" sz="2800" b="0" i="0" u="none" strike="noStrike" cap="none" dirty="0" smtClean="0">
                <a:solidFill>
                  <a:schemeClr val="dk1"/>
                </a:solidFill>
                <a:latin typeface="Arial"/>
                <a:ea typeface="Arial"/>
                <a:cs typeface="Arial"/>
                <a:sym typeface="Arial"/>
              </a:rPr>
              <a:t>.</a:t>
            </a:r>
          </a:p>
          <a:p>
            <a:pPr marL="342900" marR="0" lvl="0" indent="-342900" algn="l" rtl="0">
              <a:lnSpc>
                <a:spcPct val="150000"/>
              </a:lnSpc>
              <a:spcBef>
                <a:spcPts val="0"/>
              </a:spcBef>
              <a:spcAft>
                <a:spcPts val="0"/>
              </a:spcAft>
              <a:buClr>
                <a:schemeClr val="dk1"/>
              </a:buClr>
              <a:buSzPts val="2800"/>
              <a:buFont typeface="Arial"/>
              <a:buAutoNum type="arabicPeriod"/>
            </a:pPr>
            <a:r>
              <a:rPr lang="en-US" sz="2800" dirty="0" smtClean="0">
                <a:solidFill>
                  <a:schemeClr val="dk1"/>
                </a:solidFill>
              </a:rPr>
              <a:t>Learn about Docker and basic commands to run/create a container.</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75"/>
          <p:cNvSpPr txBox="1">
            <a:spLocks noGrp="1"/>
          </p:cNvSpPr>
          <p:nvPr>
            <p:ph type="title"/>
          </p:nvPr>
        </p:nvSpPr>
        <p:spPr>
          <a:xfrm>
            <a:off x="508000" y="274637"/>
            <a:ext cx="10972800" cy="875457"/>
          </a:xfrm>
          <a:prstGeom prst="rect">
            <a:avLst/>
          </a:prstGeom>
          <a:noFill/>
          <a:ln>
            <a:noFill/>
          </a:ln>
        </p:spPr>
        <p:txBody>
          <a:bodyPr spcFirstLastPara="1" wrap="square" lIns="121850" tIns="121850" rIns="121850" bIns="121850" anchor="t" anchorCtr="0">
            <a:normAutofit/>
          </a:bodyPr>
          <a:lstStyle/>
          <a:p>
            <a:pPr marL="0" lvl="0" indent="0" algn="l" rtl="0">
              <a:lnSpc>
                <a:spcPct val="100000"/>
              </a:lnSpc>
              <a:spcBef>
                <a:spcPts val="0"/>
              </a:spcBef>
              <a:spcAft>
                <a:spcPts val="0"/>
              </a:spcAft>
              <a:buClr>
                <a:srgbClr val="772953"/>
              </a:buClr>
              <a:buSzPts val="3000"/>
              <a:buFont typeface="Helvetica Neue"/>
              <a:buNone/>
            </a:pPr>
            <a:r>
              <a:rPr lang="en-US" sz="3200" b="1">
                <a:solidFill>
                  <a:srgbClr val="002060"/>
                </a:solidFill>
                <a:latin typeface="Arial"/>
                <a:ea typeface="Arial"/>
                <a:cs typeface="Arial"/>
                <a:sym typeface="Arial"/>
              </a:rPr>
              <a:t>Historical Overview</a:t>
            </a:r>
            <a:endParaRPr sz="3200" b="1">
              <a:solidFill>
                <a:srgbClr val="002060"/>
              </a:solidFill>
              <a:latin typeface="Arial"/>
              <a:ea typeface="Arial"/>
              <a:cs typeface="Arial"/>
              <a:sym typeface="Arial"/>
            </a:endParaRPr>
          </a:p>
        </p:txBody>
      </p:sp>
      <p:sp>
        <p:nvSpPr>
          <p:cNvPr id="238" name="Google Shape;238;p75"/>
          <p:cNvSpPr txBox="1">
            <a:spLocks noGrp="1"/>
          </p:cNvSpPr>
          <p:nvPr>
            <p:ph type="body" idx="1"/>
          </p:nvPr>
        </p:nvSpPr>
        <p:spPr>
          <a:xfrm>
            <a:off x="1484465" y="3067536"/>
            <a:ext cx="9428803" cy="616400"/>
          </a:xfrm>
          <a:prstGeom prst="rect">
            <a:avLst/>
          </a:prstGeom>
          <a:noFill/>
          <a:ln>
            <a:noFill/>
          </a:ln>
        </p:spPr>
        <p:txBody>
          <a:bodyPr spcFirstLastPara="1" wrap="square" lIns="121850" tIns="121850" rIns="121850" bIns="121850" anchor="ctr" anchorCtr="0">
            <a:normAutofit lnSpcReduction="10000"/>
          </a:bodyPr>
          <a:lstStyle/>
          <a:p>
            <a:pPr marL="0" lvl="0" indent="0" algn="l" rtl="0">
              <a:lnSpc>
                <a:spcPct val="115000"/>
              </a:lnSpc>
              <a:spcBef>
                <a:spcPts val="0"/>
              </a:spcBef>
              <a:spcAft>
                <a:spcPts val="0"/>
              </a:spcAft>
              <a:buClr>
                <a:srgbClr val="772953"/>
              </a:buClr>
              <a:buSzPts val="1745"/>
              <a:buNone/>
            </a:pPr>
            <a:r>
              <a:rPr lang="en-US" sz="2200">
                <a:solidFill>
                  <a:srgbClr val="772953"/>
                </a:solidFill>
                <a:latin typeface="+mj-lt"/>
              </a:rPr>
              <a:t>(1970s) First hypervisor and VMs in IBM mainframes</a:t>
            </a:r>
            <a:endParaRPr sz="2200">
              <a:latin typeface="+mj-lt"/>
            </a:endParaRPr>
          </a:p>
        </p:txBody>
      </p:sp>
      <p:sp>
        <p:nvSpPr>
          <p:cNvPr id="239" name="Google Shape;239;p75"/>
          <p:cNvSpPr txBox="1"/>
          <p:nvPr/>
        </p:nvSpPr>
        <p:spPr>
          <a:xfrm>
            <a:off x="1484465" y="2162937"/>
            <a:ext cx="9428803" cy="616400"/>
          </a:xfrm>
          <a:prstGeom prst="rect">
            <a:avLst/>
          </a:prstGeom>
          <a:noFill/>
          <a:ln>
            <a:noFill/>
          </a:ln>
        </p:spPr>
        <p:txBody>
          <a:bodyPr spcFirstLastPara="1" wrap="square" lIns="121850" tIns="121850" rIns="121850" bIns="121850" anchor="ctr" anchorCtr="0">
            <a:normAutofit lnSpcReduction="10000"/>
          </a:bodyPr>
          <a:lstStyle/>
          <a:p>
            <a:pPr marL="0" marR="0" lvl="0" indent="0" algn="l" rtl="0">
              <a:lnSpc>
                <a:spcPct val="115000"/>
              </a:lnSpc>
              <a:spcBef>
                <a:spcPts val="0"/>
              </a:spcBef>
              <a:spcAft>
                <a:spcPts val="0"/>
              </a:spcAft>
              <a:buClr>
                <a:srgbClr val="772953"/>
              </a:buClr>
              <a:buSzPts val="1745"/>
              <a:buFont typeface="Arial"/>
              <a:buNone/>
            </a:pPr>
            <a:r>
              <a:rPr lang="en-US" sz="2200" b="0" i="0" u="none" strike="noStrike" cap="none" dirty="0">
                <a:solidFill>
                  <a:srgbClr val="772953"/>
                </a:solidFill>
                <a:latin typeface="+mj-lt"/>
                <a:ea typeface="Helvetica Neue"/>
                <a:cs typeface="Helvetica Neue"/>
                <a:sym typeface="Helvetica Neue"/>
              </a:rPr>
              <a:t>(1960s-1970s) Time sharing and virtual memory;</a:t>
            </a:r>
            <a:endParaRPr sz="2200" b="0" i="0" u="none" strike="noStrike" cap="none" dirty="0">
              <a:solidFill>
                <a:srgbClr val="000000"/>
              </a:solidFill>
              <a:latin typeface="+mj-lt"/>
              <a:ea typeface="Calibri"/>
              <a:cs typeface="Calibri"/>
              <a:sym typeface="Calibri"/>
            </a:endParaRPr>
          </a:p>
        </p:txBody>
      </p:sp>
      <p:sp>
        <p:nvSpPr>
          <p:cNvPr id="240" name="Google Shape;240;p75"/>
          <p:cNvSpPr txBox="1"/>
          <p:nvPr/>
        </p:nvSpPr>
        <p:spPr>
          <a:xfrm>
            <a:off x="508000" y="1150094"/>
            <a:ext cx="10972800" cy="551601"/>
          </a:xfrm>
          <a:prstGeom prst="rect">
            <a:avLst/>
          </a:prstGeom>
          <a:noFill/>
          <a:ln>
            <a:noFill/>
          </a:ln>
        </p:spPr>
        <p:txBody>
          <a:bodyPr spcFirstLastPara="1" wrap="square" lIns="121850" tIns="121850" rIns="121850" bIns="121850" anchor="t" anchorCtr="0">
            <a:normAutofit/>
          </a:bodyPr>
          <a:lstStyle/>
          <a:p>
            <a:pPr marL="0" marR="0" lvl="0" indent="0" algn="l" rtl="0">
              <a:lnSpc>
                <a:spcPct val="100000"/>
              </a:lnSpc>
              <a:spcBef>
                <a:spcPts val="0"/>
              </a:spcBef>
              <a:spcAft>
                <a:spcPts val="0"/>
              </a:spcAft>
              <a:buClr>
                <a:srgbClr val="333333"/>
              </a:buClr>
              <a:buSzPts val="1512"/>
              <a:buFont typeface="Arial"/>
              <a:buNone/>
            </a:pPr>
            <a:r>
              <a:rPr lang="en-US" sz="2016" b="0" i="0" u="none" strike="noStrike" cap="none">
                <a:solidFill>
                  <a:srgbClr val="333333"/>
                </a:solidFill>
                <a:latin typeface="+mj-lt"/>
                <a:ea typeface="Helvetica Neue"/>
                <a:cs typeface="Helvetica Neue"/>
                <a:sym typeface="Helvetica Neue"/>
              </a:rPr>
              <a:t>Multitenancy, containers and virtualization</a:t>
            </a:r>
            <a:endParaRPr sz="2400" b="0" i="0" u="none" strike="noStrike" cap="none">
              <a:solidFill>
                <a:srgbClr val="000000"/>
              </a:solidFill>
              <a:latin typeface="+mj-lt"/>
              <a:ea typeface="Calibri"/>
              <a:cs typeface="Calibri"/>
              <a:sym typeface="Calibri"/>
            </a:endParaRPr>
          </a:p>
        </p:txBody>
      </p:sp>
      <p:sp>
        <p:nvSpPr>
          <p:cNvPr id="241" name="Google Shape;241;p75"/>
          <p:cNvSpPr txBox="1"/>
          <p:nvPr/>
        </p:nvSpPr>
        <p:spPr>
          <a:xfrm>
            <a:off x="1484465" y="3984467"/>
            <a:ext cx="9428803" cy="616400"/>
          </a:xfrm>
          <a:prstGeom prst="rect">
            <a:avLst/>
          </a:prstGeom>
          <a:noFill/>
          <a:ln>
            <a:noFill/>
          </a:ln>
        </p:spPr>
        <p:txBody>
          <a:bodyPr spcFirstLastPara="1" wrap="square" lIns="121850" tIns="121850" rIns="121850" bIns="121850" anchor="ctr" anchorCtr="0">
            <a:normAutofit lnSpcReduction="10000"/>
          </a:bodyPr>
          <a:lstStyle/>
          <a:p>
            <a:pPr marL="0" marR="0" lvl="0" indent="0" algn="l" rtl="0">
              <a:lnSpc>
                <a:spcPct val="115000"/>
              </a:lnSpc>
              <a:spcBef>
                <a:spcPts val="0"/>
              </a:spcBef>
              <a:spcAft>
                <a:spcPts val="0"/>
              </a:spcAft>
              <a:buClr>
                <a:srgbClr val="772953"/>
              </a:buClr>
              <a:buSzPts val="1745"/>
              <a:buFont typeface="Arial"/>
              <a:buNone/>
            </a:pPr>
            <a:r>
              <a:rPr lang="en-US" sz="2200" b="0" i="0" u="none" strike="noStrike" cap="none">
                <a:solidFill>
                  <a:srgbClr val="772953"/>
                </a:solidFill>
                <a:latin typeface="+mj-lt"/>
                <a:ea typeface="Helvetica Neue"/>
                <a:cs typeface="Helvetica Neue"/>
                <a:sym typeface="Helvetica Neue"/>
              </a:rPr>
              <a:t>(1980s-1990s) VMs on non-mainframe systems;</a:t>
            </a:r>
            <a:endParaRPr sz="2200" b="0" i="0" u="none" strike="noStrike" cap="none">
              <a:solidFill>
                <a:srgbClr val="000000"/>
              </a:solidFill>
              <a:latin typeface="+mj-lt"/>
              <a:ea typeface="Calibri"/>
              <a:cs typeface="Calibri"/>
              <a:sym typeface="Calibri"/>
            </a:endParaRPr>
          </a:p>
        </p:txBody>
      </p:sp>
      <p:sp>
        <p:nvSpPr>
          <p:cNvPr id="242" name="Google Shape;242;p75"/>
          <p:cNvSpPr txBox="1"/>
          <p:nvPr/>
        </p:nvSpPr>
        <p:spPr>
          <a:xfrm>
            <a:off x="1484465" y="4901400"/>
            <a:ext cx="9428803" cy="616400"/>
          </a:xfrm>
          <a:prstGeom prst="rect">
            <a:avLst/>
          </a:prstGeom>
          <a:noFill/>
          <a:ln>
            <a:noFill/>
          </a:ln>
        </p:spPr>
        <p:txBody>
          <a:bodyPr spcFirstLastPara="1" wrap="square" lIns="121850" tIns="121850" rIns="121850" bIns="121850" anchor="ctr" anchorCtr="0">
            <a:normAutofit lnSpcReduction="10000"/>
          </a:bodyPr>
          <a:lstStyle/>
          <a:p>
            <a:pPr marL="0" marR="0" lvl="0" indent="0" algn="l" rtl="0">
              <a:lnSpc>
                <a:spcPct val="115000"/>
              </a:lnSpc>
              <a:spcBef>
                <a:spcPts val="0"/>
              </a:spcBef>
              <a:spcAft>
                <a:spcPts val="0"/>
              </a:spcAft>
              <a:buClr>
                <a:srgbClr val="772953"/>
              </a:buClr>
              <a:buSzPts val="1745"/>
              <a:buFont typeface="Arial"/>
              <a:buNone/>
            </a:pPr>
            <a:r>
              <a:rPr lang="en-US" sz="2200" b="0" i="0" u="none" strike="noStrike" cap="none">
                <a:solidFill>
                  <a:srgbClr val="772953"/>
                </a:solidFill>
                <a:latin typeface="+mj-lt"/>
                <a:ea typeface="Helvetica Neue"/>
                <a:cs typeface="Helvetica Neue"/>
                <a:sym typeface="Helvetica Neue"/>
              </a:rPr>
              <a:t>(2000 - 2005) FreeBSD Jails, Linux VServer, Virtuozzo/OpenVZ;</a:t>
            </a:r>
            <a:endParaRPr sz="2200" b="0" i="0" u="none" strike="noStrike" cap="none">
              <a:solidFill>
                <a:srgbClr val="000000"/>
              </a:solidFill>
              <a:latin typeface="+mj-lt"/>
              <a:ea typeface="Calibri"/>
              <a:cs typeface="Calibri"/>
              <a:sym typeface="Calibri"/>
            </a:endParaRPr>
          </a:p>
        </p:txBody>
      </p:sp>
      <p:sp>
        <p:nvSpPr>
          <p:cNvPr id="243" name="Google Shape;243;p75"/>
          <p:cNvSpPr txBox="1"/>
          <p:nvPr/>
        </p:nvSpPr>
        <p:spPr>
          <a:xfrm>
            <a:off x="1484465" y="5830667"/>
            <a:ext cx="9428803" cy="616400"/>
          </a:xfrm>
          <a:prstGeom prst="rect">
            <a:avLst/>
          </a:prstGeom>
          <a:noFill/>
          <a:ln>
            <a:noFill/>
          </a:ln>
        </p:spPr>
        <p:txBody>
          <a:bodyPr spcFirstLastPara="1" wrap="square" lIns="121850" tIns="121850" rIns="121850" bIns="121850" anchor="ctr" anchorCtr="0">
            <a:noAutofit/>
          </a:bodyPr>
          <a:lstStyle/>
          <a:p>
            <a:pPr marL="0" marR="0" lvl="0" indent="0" algn="l" rtl="0">
              <a:lnSpc>
                <a:spcPct val="115000"/>
              </a:lnSpc>
              <a:spcBef>
                <a:spcPts val="0"/>
              </a:spcBef>
              <a:spcAft>
                <a:spcPts val="0"/>
              </a:spcAft>
              <a:buClr>
                <a:srgbClr val="772953"/>
              </a:buClr>
              <a:buSzPts val="1745"/>
              <a:buFont typeface="Arial"/>
              <a:buNone/>
            </a:pPr>
            <a:r>
              <a:rPr lang="en-US" sz="2200" b="0" i="0" u="none" strike="noStrike" cap="none">
                <a:solidFill>
                  <a:srgbClr val="772953"/>
                </a:solidFill>
                <a:latin typeface="+mj-lt"/>
                <a:ea typeface="Helvetica Neue"/>
                <a:cs typeface="Helvetica Neue"/>
                <a:sym typeface="Helvetica Neue"/>
              </a:rPr>
              <a:t>cgroups (~2006), LXC (2008), LXC-based Docker (2013), LXD (2014)</a:t>
            </a:r>
            <a:endParaRPr sz="2200" b="0" i="0" u="none" strike="noStrike" cap="none">
              <a:solidFill>
                <a:srgbClr val="000000"/>
              </a:solidFill>
              <a:latin typeface="+mj-lt"/>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76"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50" name="Google Shape;250;p76"/>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Virtualization</a:t>
            </a:r>
            <a:endParaRPr sz="3200" b="1" i="0" u="none" strike="noStrike" cap="none">
              <a:solidFill>
                <a:srgbClr val="003C71"/>
              </a:solidFill>
              <a:latin typeface="Arial"/>
              <a:ea typeface="Arial"/>
              <a:cs typeface="Arial"/>
              <a:sym typeface="Arial"/>
            </a:endParaRPr>
          </a:p>
        </p:txBody>
      </p:sp>
      <p:sp>
        <p:nvSpPr>
          <p:cNvPr id="251" name="Google Shape;251;p76"/>
          <p:cNvSpPr/>
          <p:nvPr/>
        </p:nvSpPr>
        <p:spPr>
          <a:xfrm>
            <a:off x="288888" y="1148598"/>
            <a:ext cx="65710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Operating Systems </a:t>
            </a:r>
            <a:r>
              <a:rPr lang="en-US" sz="1800" b="0" i="0" u="none" strike="noStrike" cap="none">
                <a:solidFill>
                  <a:srgbClr val="000000"/>
                </a:solidFill>
                <a:latin typeface="Arial"/>
                <a:ea typeface="Arial"/>
                <a:cs typeface="Arial"/>
                <a:sym typeface="Arial"/>
              </a:rPr>
              <a:t>share HW resources between processes </a:t>
            </a:r>
            <a:endParaRPr sz="1400" b="0" i="0" u="none" strike="noStrike" cap="none">
              <a:solidFill>
                <a:srgbClr val="000000"/>
              </a:solidFill>
              <a:latin typeface="Arial"/>
              <a:ea typeface="Arial"/>
              <a:cs typeface="Arial"/>
              <a:sym typeface="Arial"/>
            </a:endParaRPr>
          </a:p>
        </p:txBody>
      </p:sp>
      <p:sp>
        <p:nvSpPr>
          <p:cNvPr id="252" name="Google Shape;252;p76"/>
          <p:cNvSpPr/>
          <p:nvPr/>
        </p:nvSpPr>
        <p:spPr>
          <a:xfrm>
            <a:off x="288888" y="2004131"/>
            <a:ext cx="707116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Hypervisors</a:t>
            </a:r>
            <a:r>
              <a:rPr lang="en-US" sz="1800" b="0" i="0" u="none" strike="noStrike" cap="none">
                <a:solidFill>
                  <a:srgbClr val="000000"/>
                </a:solidFill>
                <a:latin typeface="Arial"/>
                <a:ea typeface="Arial"/>
                <a:cs typeface="Arial"/>
                <a:sym typeface="Arial"/>
              </a:rPr>
              <a:t> share HW resources between Virtual Machines (VMs)</a:t>
            </a:r>
            <a:endParaRPr sz="1800" b="0" i="0" u="none" strike="noStrike" cap="none">
              <a:solidFill>
                <a:srgbClr val="000000"/>
              </a:solidFill>
              <a:latin typeface="Arial"/>
              <a:ea typeface="Arial"/>
              <a:cs typeface="Arial"/>
              <a:sym typeface="Arial"/>
            </a:endParaRPr>
          </a:p>
        </p:txBody>
      </p:sp>
      <p:sp>
        <p:nvSpPr>
          <p:cNvPr id="253" name="Google Shape;253;p76"/>
          <p:cNvSpPr/>
          <p:nvPr/>
        </p:nvSpPr>
        <p:spPr>
          <a:xfrm>
            <a:off x="1666883" y="2342983"/>
            <a:ext cx="5448928"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each VM has independent OS, utilities, libraries. </a:t>
            </a:r>
            <a:endParaRPr sz="1800" b="0" i="0" u="none" strike="noStrike" cap="none">
              <a:solidFill>
                <a:srgbClr val="000000"/>
              </a:solidFill>
              <a:latin typeface="Arial"/>
              <a:ea typeface="Arial"/>
              <a:cs typeface="Arial"/>
              <a:sym typeface="Arial"/>
            </a:endParaRPr>
          </a:p>
        </p:txBody>
      </p:sp>
      <p:sp>
        <p:nvSpPr>
          <p:cNvPr id="254" name="Google Shape;254;p76"/>
          <p:cNvSpPr/>
          <p:nvPr/>
        </p:nvSpPr>
        <p:spPr>
          <a:xfrm>
            <a:off x="1666883" y="2702155"/>
            <a:ext cx="5038559"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sharing HW across VMs improves utilization.</a:t>
            </a:r>
            <a:endParaRPr sz="1800" b="0" i="0" u="none" strike="noStrike" cap="none">
              <a:solidFill>
                <a:srgbClr val="000000"/>
              </a:solidFill>
              <a:latin typeface="Arial"/>
              <a:ea typeface="Arial"/>
              <a:cs typeface="Arial"/>
              <a:sym typeface="Arial"/>
            </a:endParaRPr>
          </a:p>
        </p:txBody>
      </p:sp>
      <p:sp>
        <p:nvSpPr>
          <p:cNvPr id="255" name="Google Shape;255;p76"/>
          <p:cNvSpPr/>
          <p:nvPr/>
        </p:nvSpPr>
        <p:spPr>
          <a:xfrm>
            <a:off x="323888" y="4482909"/>
            <a:ext cx="6096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Virtualization</a:t>
            </a:r>
            <a:r>
              <a:rPr lang="en-US" sz="1800" b="0" i="0" u="none" strike="noStrike" cap="none">
                <a:solidFill>
                  <a:srgbClr val="000000"/>
                </a:solidFill>
                <a:latin typeface="Arial"/>
                <a:ea typeface="Arial"/>
                <a:cs typeface="Arial"/>
                <a:sym typeface="Arial"/>
              </a:rPr>
              <a:t> does have performance impacts</a:t>
            </a:r>
            <a:endParaRPr sz="1400" b="0" i="0" u="none" strike="noStrike" cap="none">
              <a:solidFill>
                <a:srgbClr val="000000"/>
              </a:solidFill>
              <a:latin typeface="Arial"/>
              <a:ea typeface="Arial"/>
              <a:cs typeface="Arial"/>
              <a:sym typeface="Arial"/>
            </a:endParaRPr>
          </a:p>
        </p:txBody>
      </p:sp>
      <p:sp>
        <p:nvSpPr>
          <p:cNvPr id="256" name="Google Shape;256;p76"/>
          <p:cNvSpPr/>
          <p:nvPr/>
        </p:nvSpPr>
        <p:spPr>
          <a:xfrm>
            <a:off x="1684221" y="4848714"/>
            <a:ext cx="6887224"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Contention between VMs has nontrivial overheads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Un-tuned VMs may miss important memory features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Mismatched scheduling of VMs can slow multi-CPU runs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I/O virtualization is still costly</a:t>
            </a:r>
            <a:endParaRPr sz="1400" b="0" i="0" u="none" strike="noStrike" cap="none">
              <a:solidFill>
                <a:srgbClr val="000000"/>
              </a:solidFill>
              <a:latin typeface="Arial"/>
              <a:ea typeface="Arial"/>
              <a:cs typeface="Arial"/>
              <a:sym typeface="Arial"/>
            </a:endParaRPr>
          </a:p>
        </p:txBody>
      </p:sp>
      <p:sp>
        <p:nvSpPr>
          <p:cNvPr id="257" name="Google Shape;257;p76"/>
          <p:cNvSpPr/>
          <p:nvPr/>
        </p:nvSpPr>
        <p:spPr>
          <a:xfrm>
            <a:off x="1674061" y="3067960"/>
            <a:ext cx="4692310"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allows quick recovery of OS/Applications.</a:t>
            </a:r>
            <a:endParaRPr sz="1800" b="0" i="0" u="none" strike="noStrike" cap="none">
              <a:solidFill>
                <a:srgbClr val="000000"/>
              </a:solidFill>
              <a:latin typeface="Arial"/>
              <a:ea typeface="Arial"/>
              <a:cs typeface="Arial"/>
              <a:sym typeface="Arial"/>
            </a:endParaRPr>
          </a:p>
        </p:txBody>
      </p:sp>
      <p:sp>
        <p:nvSpPr>
          <p:cNvPr id="258" name="Google Shape;258;p76"/>
          <p:cNvSpPr/>
          <p:nvPr/>
        </p:nvSpPr>
        <p:spPr>
          <a:xfrm>
            <a:off x="1684221" y="3406670"/>
            <a:ext cx="5872120"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limits users’ access to specific roles (not root/admin).</a:t>
            </a:r>
            <a:endParaRPr sz="1800" b="0" i="0" u="none" strike="noStrike" cap="none">
              <a:solidFill>
                <a:srgbClr val="000000"/>
              </a:solidFill>
              <a:latin typeface="Arial"/>
              <a:ea typeface="Arial"/>
              <a:cs typeface="Arial"/>
              <a:sym typeface="Arial"/>
            </a:endParaRPr>
          </a:p>
        </p:txBody>
      </p:sp>
      <p:sp>
        <p:nvSpPr>
          <p:cNvPr id="259" name="Google Shape;259;p76"/>
          <p:cNvSpPr/>
          <p:nvPr/>
        </p:nvSpPr>
        <p:spPr>
          <a:xfrm>
            <a:off x="1684221" y="3772475"/>
            <a:ext cx="9283311"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b="0" i="0" u="none" strike="noStrike" cap="none" dirty="0">
                <a:solidFill>
                  <a:srgbClr val="000000"/>
                </a:solidFill>
                <a:latin typeface="Arial"/>
                <a:ea typeface="Arial"/>
                <a:cs typeface="Arial"/>
                <a:sym typeface="Arial"/>
              </a:rPr>
              <a:t>allows to run applications regardless of underlying hardware or OS (more portability).</a:t>
            </a:r>
            <a:endParaRPr sz="18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500"/>
                                        <p:tgtEl>
                                          <p:spTgt spid="25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56"/>
                                        </p:tgtEl>
                                        <p:attrNameLst>
                                          <p:attrName>style.visibility</p:attrName>
                                        </p:attrNameLst>
                                      </p:cBhvr>
                                      <p:to>
                                        <p:strVal val="visible"/>
                                      </p:to>
                                    </p:set>
                                    <p:anim calcmode="lin" valueType="num">
                                      <p:cBhvr additive="base">
                                        <p:cTn id="10" dur="500"/>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77"/>
          <p:cNvSpPr txBox="1">
            <a:spLocks noGrp="1"/>
          </p:cNvSpPr>
          <p:nvPr>
            <p:ph type="title"/>
          </p:nvPr>
        </p:nvSpPr>
        <p:spPr>
          <a:xfrm>
            <a:off x="508000" y="274637"/>
            <a:ext cx="10972800" cy="773753"/>
          </a:xfrm>
          <a:prstGeom prst="rect">
            <a:avLst/>
          </a:prstGeom>
          <a:noFill/>
          <a:ln>
            <a:noFill/>
          </a:ln>
        </p:spPr>
        <p:txBody>
          <a:bodyPr spcFirstLastPara="1" wrap="square" lIns="121850" tIns="121850" rIns="121850" bIns="121850" anchor="t" anchorCtr="0">
            <a:normAutofit/>
          </a:bodyPr>
          <a:lstStyle/>
          <a:p>
            <a:pPr marL="0" lvl="0" indent="0" algn="l" rtl="0">
              <a:lnSpc>
                <a:spcPct val="100000"/>
              </a:lnSpc>
              <a:spcBef>
                <a:spcPts val="0"/>
              </a:spcBef>
              <a:spcAft>
                <a:spcPts val="0"/>
              </a:spcAft>
              <a:buClr>
                <a:srgbClr val="772953"/>
              </a:buClr>
              <a:buSzPts val="3000"/>
              <a:buFont typeface="Helvetica Neue"/>
              <a:buNone/>
            </a:pPr>
            <a:r>
              <a:rPr lang="en-US" sz="3200" b="1">
                <a:solidFill>
                  <a:srgbClr val="002060"/>
                </a:solidFill>
                <a:latin typeface="Arial"/>
                <a:ea typeface="Arial"/>
                <a:cs typeface="Arial"/>
                <a:sym typeface="Arial"/>
              </a:rPr>
              <a:t>The Need for Virtualization and Containers</a:t>
            </a:r>
            <a:endParaRPr sz="3200" b="1">
              <a:solidFill>
                <a:srgbClr val="002060"/>
              </a:solidFill>
              <a:latin typeface="Arial"/>
              <a:ea typeface="Arial"/>
              <a:cs typeface="Arial"/>
              <a:sym typeface="Arial"/>
            </a:endParaRPr>
          </a:p>
        </p:txBody>
      </p:sp>
      <p:sp>
        <p:nvSpPr>
          <p:cNvPr id="265" name="Google Shape;265;p77"/>
          <p:cNvSpPr txBox="1">
            <a:spLocks noGrp="1"/>
          </p:cNvSpPr>
          <p:nvPr>
            <p:ph type="body" idx="1"/>
          </p:nvPr>
        </p:nvSpPr>
        <p:spPr>
          <a:xfrm>
            <a:off x="508000" y="1803399"/>
            <a:ext cx="5030000" cy="4967603"/>
          </a:xfrm>
          <a:prstGeom prst="rect">
            <a:avLst/>
          </a:prstGeom>
          <a:noFill/>
          <a:ln>
            <a:noFill/>
          </a:ln>
        </p:spPr>
        <p:txBody>
          <a:bodyPr spcFirstLastPara="1" wrap="square" lIns="121850" tIns="121850" rIns="121850" bIns="121850" anchor="t" anchorCtr="0">
            <a:normAutofit/>
          </a:bodyPr>
          <a:lstStyle/>
          <a:p>
            <a:pPr marL="0" lvl="0" indent="0" algn="l" rtl="0">
              <a:lnSpc>
                <a:spcPct val="115000"/>
              </a:lnSpc>
              <a:spcBef>
                <a:spcPts val="0"/>
              </a:spcBef>
              <a:spcAft>
                <a:spcPts val="0"/>
              </a:spcAft>
              <a:buSzPts val="1800"/>
              <a:buNone/>
            </a:pPr>
            <a:r>
              <a:rPr lang="en-US" sz="2400" b="1" dirty="0">
                <a:solidFill>
                  <a:srgbClr val="333333"/>
                </a:solidFill>
                <a:latin typeface="+mj-lt"/>
              </a:rPr>
              <a:t>Multi-tenant hosts:</a:t>
            </a:r>
            <a:endParaRPr sz="2400" b="1" dirty="0">
              <a:latin typeface="+mj-lt"/>
            </a:endParaRPr>
          </a:p>
          <a:p>
            <a:pPr marL="609585" lvl="0" indent="-457188" algn="l" rtl="0">
              <a:lnSpc>
                <a:spcPct val="115000"/>
              </a:lnSpc>
              <a:spcBef>
                <a:spcPts val="1333"/>
              </a:spcBef>
              <a:spcAft>
                <a:spcPts val="0"/>
              </a:spcAft>
              <a:buSzPts val="1800"/>
              <a:buChar char="●"/>
            </a:pPr>
            <a:r>
              <a:rPr lang="en-US" sz="2400" dirty="0">
                <a:solidFill>
                  <a:srgbClr val="333333"/>
                </a:solidFill>
                <a:latin typeface="+mj-lt"/>
              </a:rPr>
              <a:t>Multiple users</a:t>
            </a:r>
            <a:endParaRPr sz="2400" dirty="0">
              <a:latin typeface="+mj-lt"/>
            </a:endParaRPr>
          </a:p>
          <a:p>
            <a:pPr marL="609585" lvl="0" indent="-457188" algn="l" rtl="0">
              <a:lnSpc>
                <a:spcPct val="115000"/>
              </a:lnSpc>
              <a:spcBef>
                <a:spcPts val="0"/>
              </a:spcBef>
              <a:spcAft>
                <a:spcPts val="0"/>
              </a:spcAft>
              <a:buSzPts val="1800"/>
              <a:buChar char="●"/>
            </a:pPr>
            <a:r>
              <a:rPr lang="en-US" sz="2400" dirty="0">
                <a:solidFill>
                  <a:srgbClr val="333333"/>
                </a:solidFill>
                <a:latin typeface="+mj-lt"/>
              </a:rPr>
              <a:t>Processes can be attributed to different users and groups</a:t>
            </a:r>
            <a:endParaRPr sz="2400" dirty="0">
              <a:latin typeface="+mj-lt"/>
            </a:endParaRPr>
          </a:p>
          <a:p>
            <a:pPr marL="609585" lvl="0" indent="-457188" algn="l" rtl="0">
              <a:lnSpc>
                <a:spcPct val="115000"/>
              </a:lnSpc>
              <a:spcBef>
                <a:spcPts val="0"/>
              </a:spcBef>
              <a:spcAft>
                <a:spcPts val="0"/>
              </a:spcAft>
              <a:buSzPts val="1800"/>
              <a:buChar char="●"/>
            </a:pPr>
            <a:r>
              <a:rPr lang="en-US" sz="2400" dirty="0">
                <a:solidFill>
                  <a:srgbClr val="333333"/>
                </a:solidFill>
                <a:latin typeface="+mj-lt"/>
              </a:rPr>
              <a:t>Processes share resources of an operating system (CPU, RAM, network devices, I/O devices, etc. via OS kernel)</a:t>
            </a:r>
            <a:endParaRPr sz="2400" dirty="0">
              <a:latin typeface="+mj-lt"/>
            </a:endParaRPr>
          </a:p>
          <a:p>
            <a:pPr marL="609585" lvl="0" indent="-457188" algn="l" rtl="0">
              <a:lnSpc>
                <a:spcPct val="115000"/>
              </a:lnSpc>
              <a:spcBef>
                <a:spcPts val="0"/>
              </a:spcBef>
              <a:spcAft>
                <a:spcPts val="0"/>
              </a:spcAft>
              <a:buSzPts val="1800"/>
              <a:buChar char="●"/>
            </a:pPr>
            <a:r>
              <a:rPr lang="en-US" sz="2400" dirty="0">
                <a:solidFill>
                  <a:srgbClr val="333333"/>
                </a:solidFill>
                <a:latin typeface="+mj-lt"/>
              </a:rPr>
              <a:t>IP address sharing via ports</a:t>
            </a:r>
            <a:endParaRPr sz="2400" dirty="0">
              <a:latin typeface="+mj-lt"/>
            </a:endParaRPr>
          </a:p>
        </p:txBody>
      </p:sp>
      <p:sp>
        <p:nvSpPr>
          <p:cNvPr id="266" name="Google Shape;266;p77"/>
          <p:cNvSpPr txBox="1"/>
          <p:nvPr/>
        </p:nvSpPr>
        <p:spPr>
          <a:xfrm>
            <a:off x="5758022" y="1803399"/>
            <a:ext cx="6433978" cy="3484243"/>
          </a:xfrm>
          <a:prstGeom prst="rect">
            <a:avLst/>
          </a:prstGeom>
          <a:noFill/>
          <a:ln>
            <a:noFill/>
          </a:ln>
        </p:spPr>
        <p:txBody>
          <a:bodyPr spcFirstLastPara="1" wrap="square" lIns="121850" tIns="121850" rIns="121850" bIns="121850" anchor="t" anchorCtr="0">
            <a:normAutofit/>
          </a:bodyPr>
          <a:lstStyle/>
          <a:p>
            <a:pPr marL="0" marR="0" lvl="0" indent="0" algn="l" rtl="0">
              <a:lnSpc>
                <a:spcPct val="115000"/>
              </a:lnSpc>
              <a:spcBef>
                <a:spcPts val="0"/>
              </a:spcBef>
              <a:spcAft>
                <a:spcPts val="0"/>
              </a:spcAft>
              <a:buClr>
                <a:srgbClr val="333333"/>
              </a:buClr>
              <a:buSzPts val="1745"/>
              <a:buFont typeface="Arial"/>
              <a:buNone/>
            </a:pPr>
            <a:r>
              <a:rPr lang="en-US" sz="2327" b="1" i="0" u="none" strike="noStrike" cap="none" dirty="0">
                <a:solidFill>
                  <a:srgbClr val="333333"/>
                </a:solidFill>
                <a:latin typeface="+mj-lt"/>
                <a:ea typeface="Helvetica Neue"/>
                <a:cs typeface="Helvetica Neue"/>
                <a:sym typeface="Helvetica Neue"/>
              </a:rPr>
              <a:t>Tenant separation:</a:t>
            </a:r>
            <a:endParaRPr sz="2400" b="1" i="0" u="none" strike="noStrike" cap="none" dirty="0">
              <a:solidFill>
                <a:srgbClr val="000000"/>
              </a:solidFill>
              <a:latin typeface="+mj-lt"/>
              <a:ea typeface="Calibri"/>
              <a:cs typeface="Calibri"/>
              <a:sym typeface="Calibri"/>
            </a:endParaRPr>
          </a:p>
          <a:p>
            <a:pPr marL="591296" marR="0" lvl="0" indent="-443471" algn="l" rtl="0">
              <a:lnSpc>
                <a:spcPct val="115000"/>
              </a:lnSpc>
              <a:spcBef>
                <a:spcPts val="1200"/>
              </a:spcBef>
              <a:spcAft>
                <a:spcPts val="0"/>
              </a:spcAft>
              <a:buClr>
                <a:srgbClr val="333333"/>
              </a:buClr>
              <a:buSzPts val="1700"/>
              <a:buFont typeface="Helvetica Neue"/>
              <a:buChar char="●"/>
            </a:pPr>
            <a:r>
              <a:rPr lang="en-US" sz="2327" b="0" i="0" u="none" strike="noStrike" cap="none" dirty="0">
                <a:solidFill>
                  <a:srgbClr val="333333"/>
                </a:solidFill>
                <a:latin typeface="+mj-lt"/>
                <a:ea typeface="Helvetica Neue"/>
                <a:cs typeface="Helvetica Neue"/>
                <a:sym typeface="Helvetica Neue"/>
              </a:rPr>
              <a:t>Privileges are applied via an effective user and group and capabilities</a:t>
            </a:r>
            <a:endParaRPr sz="2400" b="0" i="0" u="none" strike="noStrike" cap="none" dirty="0">
              <a:solidFill>
                <a:srgbClr val="000000"/>
              </a:solidFill>
              <a:latin typeface="+mj-lt"/>
              <a:ea typeface="Calibri"/>
              <a:cs typeface="Calibri"/>
              <a:sym typeface="Calibri"/>
            </a:endParaRPr>
          </a:p>
          <a:p>
            <a:pPr marL="591296" marR="0" lvl="0" indent="-443471" algn="l" rtl="0">
              <a:lnSpc>
                <a:spcPct val="115000"/>
              </a:lnSpc>
              <a:spcBef>
                <a:spcPts val="0"/>
              </a:spcBef>
              <a:spcAft>
                <a:spcPts val="0"/>
              </a:spcAft>
              <a:buClr>
                <a:srgbClr val="333333"/>
              </a:buClr>
              <a:buSzPts val="1700"/>
              <a:buFont typeface="Helvetica Neue"/>
              <a:buChar char="●"/>
            </a:pPr>
            <a:r>
              <a:rPr lang="en-US" sz="2327" b="0" i="0" u="none" strike="noStrike" cap="none" dirty="0">
                <a:solidFill>
                  <a:srgbClr val="333333"/>
                </a:solidFill>
                <a:latin typeface="+mj-lt"/>
                <a:ea typeface="Helvetica Neue"/>
                <a:cs typeface="Helvetica Neue"/>
                <a:sym typeface="Helvetica Neue"/>
              </a:rPr>
              <a:t>File system permissions isolate access to regular files, directories, special files</a:t>
            </a:r>
            <a:endParaRPr sz="2400" b="0" i="0" u="none" strike="noStrike" cap="none" dirty="0">
              <a:solidFill>
                <a:srgbClr val="000000"/>
              </a:solidFill>
              <a:latin typeface="+mj-lt"/>
              <a:ea typeface="Calibri"/>
              <a:cs typeface="Calibri"/>
              <a:sym typeface="Calibri"/>
            </a:endParaRPr>
          </a:p>
          <a:p>
            <a:pPr marL="591296" marR="0" lvl="0" indent="-443471" algn="l" rtl="0">
              <a:lnSpc>
                <a:spcPct val="115000"/>
              </a:lnSpc>
              <a:spcBef>
                <a:spcPts val="0"/>
              </a:spcBef>
              <a:spcAft>
                <a:spcPts val="0"/>
              </a:spcAft>
              <a:buClr>
                <a:srgbClr val="333333"/>
              </a:buClr>
              <a:buSzPts val="1700"/>
              <a:buFont typeface="Helvetica Neue"/>
              <a:buChar char="●"/>
            </a:pPr>
            <a:r>
              <a:rPr lang="en-US" sz="2327" b="0" i="0" u="none" strike="noStrike" cap="none" dirty="0">
                <a:solidFill>
                  <a:srgbClr val="333333"/>
                </a:solidFill>
                <a:latin typeface="+mj-lt"/>
                <a:ea typeface="Helvetica Neue"/>
                <a:cs typeface="Helvetica Neue"/>
                <a:sym typeface="Helvetica Neue"/>
              </a:rPr>
              <a:t>Each process gets its own virtual memory</a:t>
            </a:r>
            <a:endParaRPr sz="2400" b="0" i="0" u="none" strike="noStrike" cap="none" dirty="0">
              <a:solidFill>
                <a:srgbClr val="000000"/>
              </a:solidFill>
              <a:latin typeface="+mj-lt"/>
              <a:ea typeface="Calibri"/>
              <a:cs typeface="Calibri"/>
              <a:sym typeface="Calibri"/>
            </a:endParaRPr>
          </a:p>
          <a:p>
            <a:pPr marL="591296" marR="0" lvl="0" indent="-443471" algn="l" rtl="0">
              <a:lnSpc>
                <a:spcPct val="115000"/>
              </a:lnSpc>
              <a:spcBef>
                <a:spcPts val="0"/>
              </a:spcBef>
              <a:spcAft>
                <a:spcPts val="0"/>
              </a:spcAft>
              <a:buClr>
                <a:srgbClr val="333333"/>
              </a:buClr>
              <a:buSzPts val="1700"/>
              <a:buFont typeface="Helvetica Neue"/>
              <a:buChar char="●"/>
            </a:pPr>
            <a:r>
              <a:rPr lang="en-US" sz="2327" b="0" i="0" u="none" strike="noStrike" cap="none" dirty="0">
                <a:solidFill>
                  <a:srgbClr val="333333"/>
                </a:solidFill>
                <a:latin typeface="+mj-lt"/>
                <a:ea typeface="Helvetica Neue"/>
                <a:cs typeface="Helvetica Neue"/>
                <a:sym typeface="Helvetica Neue"/>
              </a:rPr>
              <a:t>Context switches save/restore CPU state</a:t>
            </a:r>
            <a:endParaRPr sz="2400" b="0" i="0" u="none" strike="noStrike" cap="none" dirty="0">
              <a:solidFill>
                <a:srgbClr val="000000"/>
              </a:solidFill>
              <a:latin typeface="+mj-lt"/>
              <a:ea typeface="Calibri"/>
              <a:cs typeface="Calibri"/>
              <a:sym typeface="Calibri"/>
            </a:endParaRPr>
          </a:p>
        </p:txBody>
      </p:sp>
      <p:sp>
        <p:nvSpPr>
          <p:cNvPr id="267" name="Google Shape;267;p77"/>
          <p:cNvSpPr txBox="1"/>
          <p:nvPr/>
        </p:nvSpPr>
        <p:spPr>
          <a:xfrm>
            <a:off x="508000" y="1150094"/>
            <a:ext cx="6615814" cy="551601"/>
          </a:xfrm>
          <a:prstGeom prst="rect">
            <a:avLst/>
          </a:prstGeom>
          <a:noFill/>
          <a:ln>
            <a:noFill/>
          </a:ln>
        </p:spPr>
        <p:txBody>
          <a:bodyPr spcFirstLastPara="1" wrap="square" lIns="121850" tIns="121850" rIns="121850" bIns="121850" anchor="t" anchorCtr="0">
            <a:noAutofit/>
          </a:bodyPr>
          <a:lstStyle/>
          <a:p>
            <a:pPr marL="0" marR="0" lvl="0" indent="0" algn="l" rtl="0">
              <a:lnSpc>
                <a:spcPct val="100000"/>
              </a:lnSpc>
              <a:spcBef>
                <a:spcPts val="0"/>
              </a:spcBef>
              <a:spcAft>
                <a:spcPts val="0"/>
              </a:spcAft>
              <a:buClr>
                <a:srgbClr val="333333"/>
              </a:buClr>
              <a:buSzPts val="1635"/>
              <a:buFont typeface="Arial"/>
              <a:buNone/>
            </a:pPr>
            <a:r>
              <a:rPr lang="en-US" sz="2400" b="1" i="0" u="none" strike="noStrike" cap="none">
                <a:solidFill>
                  <a:srgbClr val="333333"/>
                </a:solidFill>
                <a:latin typeface="+mj-lt"/>
                <a:ea typeface="Helvetica Neue"/>
                <a:cs typeface="Helvetica Neue"/>
                <a:sym typeface="Helvetica Neue"/>
              </a:rPr>
              <a:t>Sharing hardware via an operating system</a:t>
            </a:r>
            <a:endParaRPr sz="2800" b="1" i="0" u="none" strike="noStrike" cap="none">
              <a:solidFill>
                <a:srgbClr val="000000"/>
              </a:solidFill>
              <a:latin typeface="+mj-lt"/>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78"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274" name="Google Shape;274;p78"/>
          <p:cNvSpPr/>
          <p:nvPr/>
        </p:nvSpPr>
        <p:spPr>
          <a:xfrm>
            <a:off x="212128" y="162623"/>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a:solidFill>
                  <a:srgbClr val="003C71"/>
                </a:solidFill>
                <a:latin typeface="Arial"/>
                <a:ea typeface="Arial"/>
                <a:cs typeface="Arial"/>
                <a:sym typeface="Arial"/>
              </a:rPr>
              <a:t>Virtual Machines</a:t>
            </a:r>
            <a:endParaRPr sz="3200" b="1" i="0" u="none" strike="noStrike" cap="none">
              <a:solidFill>
                <a:srgbClr val="003C71"/>
              </a:solidFill>
              <a:latin typeface="Arial"/>
              <a:ea typeface="Arial"/>
              <a:cs typeface="Arial"/>
              <a:sym typeface="Arial"/>
            </a:endParaRPr>
          </a:p>
        </p:txBody>
      </p:sp>
      <p:sp>
        <p:nvSpPr>
          <p:cNvPr id="275" name="Google Shape;275;p78"/>
          <p:cNvSpPr txBox="1"/>
          <p:nvPr/>
        </p:nvSpPr>
        <p:spPr>
          <a:xfrm>
            <a:off x="722607" y="827926"/>
            <a:ext cx="27927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2060"/>
                </a:solidFill>
                <a:latin typeface="Arial"/>
                <a:ea typeface="Arial"/>
                <a:cs typeface="Arial"/>
                <a:sym typeface="Arial"/>
              </a:rPr>
              <a:t>Types of Hypervisors</a:t>
            </a:r>
            <a:endParaRPr sz="2000" b="1" i="0" u="none" strike="noStrike" cap="none">
              <a:solidFill>
                <a:srgbClr val="002060"/>
              </a:solidFill>
              <a:latin typeface="Arial"/>
              <a:ea typeface="Arial"/>
              <a:cs typeface="Arial"/>
              <a:sym typeface="Arial"/>
            </a:endParaRPr>
          </a:p>
        </p:txBody>
      </p:sp>
      <p:pic>
        <p:nvPicPr>
          <p:cNvPr id="276" name="Google Shape;276;p78"/>
          <p:cNvPicPr preferRelativeResize="0"/>
          <p:nvPr/>
        </p:nvPicPr>
        <p:blipFill rotWithShape="1">
          <a:blip r:embed="rId4">
            <a:alphaModFix/>
          </a:blip>
          <a:srcRect l="9587" t="34408" r="59349" b="24993"/>
          <a:stretch/>
        </p:blipFill>
        <p:spPr>
          <a:xfrm>
            <a:off x="2258317" y="1722977"/>
            <a:ext cx="2514086" cy="2378132"/>
          </a:xfrm>
          <a:prstGeom prst="rect">
            <a:avLst/>
          </a:prstGeom>
          <a:noFill/>
          <a:ln>
            <a:noFill/>
          </a:ln>
        </p:spPr>
      </p:pic>
      <p:pic>
        <p:nvPicPr>
          <p:cNvPr id="277" name="Google Shape;277;p78"/>
          <p:cNvPicPr preferRelativeResize="0"/>
          <p:nvPr/>
        </p:nvPicPr>
        <p:blipFill rotWithShape="1">
          <a:blip r:embed="rId4">
            <a:alphaModFix/>
          </a:blip>
          <a:srcRect l="55533" t="22798" r="13208" b="24993"/>
          <a:stretch/>
        </p:blipFill>
        <p:spPr>
          <a:xfrm>
            <a:off x="7932508" y="1003383"/>
            <a:ext cx="2529840" cy="3058161"/>
          </a:xfrm>
          <a:prstGeom prst="rect">
            <a:avLst/>
          </a:prstGeom>
          <a:noFill/>
          <a:ln>
            <a:noFill/>
          </a:ln>
        </p:spPr>
      </p:pic>
      <p:sp>
        <p:nvSpPr>
          <p:cNvPr id="278" name="Google Shape;278;p78"/>
          <p:cNvSpPr txBox="1"/>
          <p:nvPr/>
        </p:nvSpPr>
        <p:spPr>
          <a:xfrm>
            <a:off x="3009452" y="4197399"/>
            <a:ext cx="101181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2060"/>
                </a:solidFill>
                <a:latin typeface="Arial"/>
                <a:ea typeface="Arial"/>
                <a:cs typeface="Arial"/>
                <a:sym typeface="Arial"/>
              </a:rPr>
              <a:t>Type-1</a:t>
            </a:r>
            <a:endParaRPr sz="2000" b="1" i="0" u="none" strike="noStrike" cap="none">
              <a:solidFill>
                <a:srgbClr val="002060"/>
              </a:solidFill>
              <a:latin typeface="Arial"/>
              <a:ea typeface="Arial"/>
              <a:cs typeface="Arial"/>
              <a:sym typeface="Arial"/>
            </a:endParaRPr>
          </a:p>
        </p:txBody>
      </p:sp>
      <p:sp>
        <p:nvSpPr>
          <p:cNvPr id="279" name="Google Shape;279;p78"/>
          <p:cNvSpPr txBox="1"/>
          <p:nvPr/>
        </p:nvSpPr>
        <p:spPr>
          <a:xfrm>
            <a:off x="8849000" y="4061544"/>
            <a:ext cx="101181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2060"/>
                </a:solidFill>
                <a:latin typeface="Arial"/>
                <a:ea typeface="Arial"/>
                <a:cs typeface="Arial"/>
                <a:sym typeface="Arial"/>
              </a:rPr>
              <a:t>Type-2</a:t>
            </a:r>
            <a:endParaRPr sz="2000" b="1" i="0" u="none" strike="noStrike" cap="none">
              <a:solidFill>
                <a:srgbClr val="002060"/>
              </a:solidFill>
              <a:latin typeface="Arial"/>
              <a:ea typeface="Arial"/>
              <a:cs typeface="Arial"/>
              <a:sym typeface="Arial"/>
            </a:endParaRPr>
          </a:p>
        </p:txBody>
      </p:sp>
      <p:sp>
        <p:nvSpPr>
          <p:cNvPr id="280" name="Google Shape;280;p78"/>
          <p:cNvSpPr/>
          <p:nvPr/>
        </p:nvSpPr>
        <p:spPr>
          <a:xfrm>
            <a:off x="2858769" y="4707356"/>
            <a:ext cx="131318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2060"/>
                </a:solidFill>
                <a:latin typeface="Arial"/>
                <a:ea typeface="Arial"/>
                <a:cs typeface="Arial"/>
                <a:sym typeface="Arial"/>
              </a:rPr>
              <a:t>Bare-metal</a:t>
            </a:r>
            <a:endParaRPr sz="1800" b="0" i="0" u="none" strike="noStrike" cap="none">
              <a:solidFill>
                <a:srgbClr val="002060"/>
              </a:solidFill>
              <a:latin typeface="Arial"/>
              <a:ea typeface="Arial"/>
              <a:cs typeface="Arial"/>
              <a:sym typeface="Arial"/>
            </a:endParaRPr>
          </a:p>
        </p:txBody>
      </p:sp>
      <p:sp>
        <p:nvSpPr>
          <p:cNvPr id="281" name="Google Shape;281;p78"/>
          <p:cNvSpPr/>
          <p:nvPr/>
        </p:nvSpPr>
        <p:spPr>
          <a:xfrm>
            <a:off x="7728038" y="4571501"/>
            <a:ext cx="35060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2060"/>
                </a:solidFill>
                <a:latin typeface="+mj-lt"/>
                <a:ea typeface="Arial"/>
                <a:cs typeface="Arial"/>
                <a:sym typeface="Arial"/>
              </a:rPr>
              <a:t>Run guest-OS on top of host-OS</a:t>
            </a:r>
            <a:endParaRPr sz="1800" b="0" i="0" u="none" strike="noStrike" cap="none" dirty="0">
              <a:solidFill>
                <a:srgbClr val="002060"/>
              </a:solidFill>
              <a:latin typeface="+mj-lt"/>
              <a:ea typeface="Arial"/>
              <a:cs typeface="Arial"/>
              <a:sym typeface="Arial"/>
            </a:endParaRPr>
          </a:p>
        </p:txBody>
      </p:sp>
      <p:pic>
        <p:nvPicPr>
          <p:cNvPr id="282" name="Google Shape;282;p7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417834" y="5456247"/>
            <a:ext cx="1937302" cy="1263787"/>
          </a:xfrm>
          <a:prstGeom prst="rect">
            <a:avLst/>
          </a:prstGeom>
          <a:noFill/>
          <a:ln>
            <a:noFill/>
          </a:ln>
        </p:spPr>
      </p:pic>
      <p:pic>
        <p:nvPicPr>
          <p:cNvPr id="283" name="Google Shape;283;p7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742792" y="6035688"/>
            <a:ext cx="1661986" cy="766072"/>
          </a:xfrm>
          <a:prstGeom prst="rect">
            <a:avLst/>
          </a:prstGeom>
          <a:noFill/>
          <a:ln>
            <a:noFill/>
          </a:ln>
        </p:spPr>
      </p:pic>
      <p:pic>
        <p:nvPicPr>
          <p:cNvPr id="284" name="Google Shape;284;p7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501764" y="5397871"/>
            <a:ext cx="2220686" cy="579120"/>
          </a:xfrm>
          <a:prstGeom prst="rect">
            <a:avLst/>
          </a:prstGeom>
          <a:noFill/>
          <a:ln>
            <a:noFill/>
          </a:ln>
        </p:spPr>
      </p:pic>
      <p:pic>
        <p:nvPicPr>
          <p:cNvPr id="285" name="Google Shape;285;p7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387241" y="5456247"/>
            <a:ext cx="1268052" cy="1345513"/>
          </a:xfrm>
          <a:prstGeom prst="rect">
            <a:avLst/>
          </a:prstGeom>
          <a:noFill/>
          <a:ln>
            <a:noFill/>
          </a:ln>
        </p:spPr>
      </p:pic>
      <p:pic>
        <p:nvPicPr>
          <p:cNvPr id="286" name="Google Shape;286;p7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154264" y="5190084"/>
            <a:ext cx="1043164" cy="1201062"/>
          </a:xfrm>
          <a:prstGeom prst="roundRect">
            <a:avLst>
              <a:gd name="adj" fmla="val 8594"/>
            </a:avLst>
          </a:prstGeom>
          <a:solidFill>
            <a:srgbClr val="ECECEC"/>
          </a:solidFill>
          <a:ln>
            <a:noFill/>
          </a:ln>
        </p:spPr>
      </p:pic>
      <p:pic>
        <p:nvPicPr>
          <p:cNvPr id="2" name="Picture 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56263" y="4971611"/>
            <a:ext cx="2147461" cy="1431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 calcmode="lin" valueType="num">
                                      <p:cBhvr additive="base">
                                        <p:cTn id="7" dur="500"/>
                                        <p:tgtEl>
                                          <p:spTgt spid="27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79"/>
                                        </p:tgtEl>
                                        <p:attrNameLst>
                                          <p:attrName>style.visibility</p:attrName>
                                        </p:attrNameLst>
                                      </p:cBhvr>
                                      <p:to>
                                        <p:strVal val="visible"/>
                                      </p:to>
                                    </p:set>
                                    <p:anim calcmode="lin" valueType="num">
                                      <p:cBhvr additive="base">
                                        <p:cTn id="10" dur="500"/>
                                        <p:tgtEl>
                                          <p:spTgt spid="27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81"/>
                                        </p:tgtEl>
                                        <p:attrNameLst>
                                          <p:attrName>style.visibility</p:attrName>
                                        </p:attrNameLst>
                                      </p:cBhvr>
                                      <p:to>
                                        <p:strVal val="visible"/>
                                      </p:to>
                                    </p:set>
                                    <p:anim calcmode="lin" valueType="num">
                                      <p:cBhvr additive="base">
                                        <p:cTn id="13" dur="500"/>
                                        <p:tgtEl>
                                          <p:spTgt spid="28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82"/>
                                        </p:tgtEl>
                                        <p:attrNameLst>
                                          <p:attrName>style.visibility</p:attrName>
                                        </p:attrNameLst>
                                      </p:cBhvr>
                                      <p:to>
                                        <p:strVal val="visible"/>
                                      </p:to>
                                    </p:set>
                                    <p:anim calcmode="lin" valueType="num">
                                      <p:cBhvr additive="base">
                                        <p:cTn id="18" dur="500"/>
                                        <p:tgtEl>
                                          <p:spTgt spid="282"/>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85"/>
                                        </p:tgtEl>
                                        <p:attrNameLst>
                                          <p:attrName>style.visibility</p:attrName>
                                        </p:attrNameLst>
                                      </p:cBhvr>
                                      <p:to>
                                        <p:strVal val="visible"/>
                                      </p:to>
                                    </p:set>
                                    <p:anim calcmode="lin" valueType="num">
                                      <p:cBhvr additive="base">
                                        <p:cTn id="21" dur="500"/>
                                        <p:tgtEl>
                                          <p:spTgt spid="285"/>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84"/>
                                        </p:tgtEl>
                                        <p:attrNameLst>
                                          <p:attrName>style.visibility</p:attrName>
                                        </p:attrNameLst>
                                      </p:cBhvr>
                                      <p:to>
                                        <p:strVal val="visible"/>
                                      </p:to>
                                    </p:set>
                                    <p:anim calcmode="lin" valueType="num">
                                      <p:cBhvr additive="base">
                                        <p:cTn id="24" dur="500"/>
                                        <p:tgtEl>
                                          <p:spTgt spid="284"/>
                                        </p:tgtEl>
                                        <p:attrNameLst>
                                          <p:attrName>ppt_y</p:attrName>
                                        </p:attrNameLst>
                                      </p:cBhvr>
                                      <p:tavLst>
                                        <p:tav tm="0">
                                          <p:val>
                                            <p:strVal val="#ppt_y+1"/>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 calcmode="lin" valueType="num">
                                      <p:cBhvr additive="base">
                                        <p:cTn id="27" dur="500"/>
                                        <p:tgtEl>
                                          <p:spTgt spid="283"/>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86"/>
                                        </p:tgtEl>
                                        <p:attrNameLst>
                                          <p:attrName>style.visibility</p:attrName>
                                        </p:attrNameLst>
                                      </p:cBhvr>
                                      <p:to>
                                        <p:strVal val="visible"/>
                                      </p:to>
                                    </p:set>
                                    <p:anim calcmode="lin" valueType="num">
                                      <p:cBhvr additive="base">
                                        <p:cTn id="30" dur="500"/>
                                        <p:tgtEl>
                                          <p:spTgt spid="286"/>
                                        </p:tgtEl>
                                        <p:attrNameLst>
                                          <p:attrName>ppt_y</p:attrName>
                                        </p:attrNameLst>
                                      </p:cBhvr>
                                      <p:tavLst>
                                        <p:tav tm="0">
                                          <p:val>
                                            <p:strVal val="#ppt_y+1"/>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TotalTime>
  <Words>3953</Words>
  <Application>Microsoft Office PowerPoint</Application>
  <PresentationFormat>Widescreen</PresentationFormat>
  <Paragraphs>597</Paragraphs>
  <Slides>46</Slides>
  <Notes>46</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Arial Black</vt:lpstr>
      <vt:lpstr>Calibri</vt:lpstr>
      <vt:lpstr>Ubuntu</vt:lpstr>
      <vt:lpstr>Noto Sans Symbols</vt:lpstr>
      <vt:lpstr>Helvetica Neue</vt:lpstr>
      <vt:lpstr>Arial</vt:lpstr>
      <vt:lpstr>Arimo</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Historical Overview</vt:lpstr>
      <vt:lpstr>PowerPoint Presentation</vt:lpstr>
      <vt:lpstr>The Need for Virtualization and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 of a Container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more thing about Containers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Dawood Sajjadi</dc:creator>
  <cp:lastModifiedBy>Dawood Sajjadi</cp:lastModifiedBy>
  <cp:revision>27</cp:revision>
  <dcterms:created xsi:type="dcterms:W3CDTF">2020-01-18T07:24:59Z</dcterms:created>
  <dcterms:modified xsi:type="dcterms:W3CDTF">2025-04-05T00:33:25Z</dcterms:modified>
</cp:coreProperties>
</file>